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46" r:id="rId2"/>
    <p:sldId id="872" r:id="rId3"/>
    <p:sldId id="2536" r:id="rId4"/>
    <p:sldId id="2148" r:id="rId5"/>
    <p:sldId id="2149" r:id="rId6"/>
    <p:sldId id="2547" r:id="rId7"/>
    <p:sldId id="2249" r:id="rId8"/>
    <p:sldId id="2681" r:id="rId9"/>
    <p:sldId id="2250" r:id="rId10"/>
    <p:sldId id="2229" r:id="rId11"/>
    <p:sldId id="2683" r:id="rId12"/>
    <p:sldId id="2564" r:id="rId13"/>
    <p:sldId id="2246" r:id="rId14"/>
    <p:sldId id="2311" r:id="rId15"/>
    <p:sldId id="2186" r:id="rId16"/>
    <p:sldId id="2314" r:id="rId17"/>
    <p:sldId id="2527" r:id="rId18"/>
    <p:sldId id="2528" r:id="rId19"/>
    <p:sldId id="2529" r:id="rId20"/>
    <p:sldId id="2322" r:id="rId21"/>
    <p:sldId id="2624" r:id="rId22"/>
    <p:sldId id="2637" r:id="rId23"/>
    <p:sldId id="2327" r:id="rId24"/>
    <p:sldId id="2326" r:id="rId25"/>
    <p:sldId id="2330" r:id="rId26"/>
    <p:sldId id="2730" r:id="rId27"/>
    <p:sldId id="2198" r:id="rId28"/>
    <p:sldId id="2236" r:id="rId29"/>
    <p:sldId id="2287" r:id="rId30"/>
    <p:sldId id="2519" r:id="rId31"/>
    <p:sldId id="2731" r:id="rId32"/>
    <p:sldId id="2753" r:id="rId33"/>
    <p:sldId id="2754" r:id="rId34"/>
    <p:sldId id="2522" r:id="rId35"/>
    <p:sldId id="2736" r:id="rId36"/>
    <p:sldId id="2610" r:id="rId37"/>
    <p:sldId id="2738" r:id="rId38"/>
    <p:sldId id="2257" r:id="rId39"/>
    <p:sldId id="2750" r:id="rId40"/>
    <p:sldId id="2752" r:id="rId41"/>
    <p:sldId id="2260" r:id="rId42"/>
    <p:sldId id="2332" r:id="rId43"/>
    <p:sldId id="2333" r:id="rId44"/>
    <p:sldId id="2334" r:id="rId45"/>
    <p:sldId id="2335" r:id="rId46"/>
    <p:sldId id="2339" r:id="rId47"/>
    <p:sldId id="2530" r:id="rId48"/>
    <p:sldId id="2677" r:id="rId49"/>
    <p:sldId id="2641" r:id="rId50"/>
    <p:sldId id="2642" r:id="rId51"/>
    <p:sldId id="2514" r:id="rId52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pos="634" userDrawn="1">
          <p15:clr>
            <a:srgbClr val="A4A3A4"/>
          </p15:clr>
        </p15:guide>
        <p15:guide id="9" orient="horz" pos="1065" userDrawn="1">
          <p15:clr>
            <a:srgbClr val="A4A3A4"/>
          </p15:clr>
        </p15:guide>
        <p15:guide id="10" pos="6722" userDrawn="1">
          <p15:clr>
            <a:srgbClr val="A4A3A4"/>
          </p15:clr>
        </p15:guide>
        <p15:guide id="11" pos="948" userDrawn="1">
          <p15:clr>
            <a:srgbClr val="A4A3A4"/>
          </p15:clr>
        </p15:guide>
        <p15:guide id="12" orient="horz" pos="3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F76637"/>
    <a:srgbClr val="1E66B0"/>
    <a:srgbClr val="FFFFFF"/>
    <a:srgbClr val="4F81BD"/>
    <a:srgbClr val="002793"/>
    <a:srgbClr val="910000"/>
    <a:srgbClr val="2F5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30" y="114"/>
      </p:cViewPr>
      <p:guideLst>
        <p:guide orient="horz" pos="237"/>
        <p:guide pos="3840"/>
        <p:guide pos="438"/>
        <p:guide pos="7287"/>
        <p:guide orient="horz" pos="2160"/>
        <p:guide orient="horz" pos="4088"/>
        <p:guide orient="horz" pos="709"/>
        <p:guide pos="634"/>
        <p:guide orient="horz" pos="1065"/>
        <p:guide pos="6722"/>
        <p:guide pos="948"/>
        <p:guide orient="horz" pos="34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0.30032435084924741"/>
          <c:w val="0.96152745046978694"/>
          <c:h val="0.668992066455426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62028659463E-2"/>
          <c:y val="9.5342202007250534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47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75B-4ED7-B568-724884C035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35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75B-4ED7-B568-724884C035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75B-4ED7-B568-724884C035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75B-4ED7-B568-724884C035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23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75B-4ED7-B568-724884C0352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75B-4ED7-B568-724884C0352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75B-4ED7-B568-724884C0352B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46.894865525672373</c:v>
                </c:pt>
                <c:pt idx="1">
                  <c:v>35.403422982885083</c:v>
                </c:pt>
                <c:pt idx="2">
                  <c:v>27.188264058679707</c:v>
                </c:pt>
                <c:pt idx="3">
                  <c:v>24.058679706601467</c:v>
                </c:pt>
                <c:pt idx="4">
                  <c:v>22.591687041564793</c:v>
                </c:pt>
                <c:pt idx="5">
                  <c:v>16.039119804400979</c:v>
                </c:pt>
                <c:pt idx="6">
                  <c:v>14.376528117359413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4-4042-AC40-CA871D678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202600397744E-2"/>
          <c:y val="8.789643227442176E-2"/>
          <c:w val="0.96152745046978694"/>
          <c:h val="0.78090206966015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17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9DC-474F-AC70-29FF03C4EA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DC-474F-AC70-29FF03C4EA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29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9DC-474F-AC70-29FF03C4EA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9DC-474F-AC70-29FF03C4EA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9DC-474F-AC70-29FF03C4EA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29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9DC-474F-AC70-29FF03C4EA0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9DC-474F-AC70-29FF03C4EA0C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16.48284850076119</c:v>
                </c:pt>
                <c:pt idx="1">
                  <c:v>8.8187233738837154</c:v>
                </c:pt>
                <c:pt idx="2">
                  <c:v>28.49612411626207</c:v>
                </c:pt>
                <c:pt idx="3">
                  <c:v>6.1438284597125588</c:v>
                </c:pt>
                <c:pt idx="4">
                  <c:v>9.5350758933854447</c:v>
                </c:pt>
                <c:pt idx="5">
                  <c:v>29.254031994547198</c:v>
                </c:pt>
                <c:pt idx="6">
                  <c:v>1.2693676614481444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3-4119-8147-D3ABA38B2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3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A5C-48F9-B02C-72DB0D611099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A5C-48F9-B02C-72DB0D611099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A5C-48F9-B02C-72DB0D611099}"/>
              </c:ext>
            </c:extLst>
          </c:dPt>
          <c:cat>
            <c:strRef>
              <c:f>Sheet1!$A$2:$A$4</c:f>
              <c:strCache>
                <c:ptCount val="3"/>
                <c:pt idx="0">
                  <c:v>지금처럼 계속 하고 싶다</c:v>
                </c:pt>
                <c:pt idx="1">
                  <c:v>지금보다 더 하고 싶다</c:v>
                </c:pt>
                <c:pt idx="2">
                  <c:v>지금보다 줄이고 싶다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18.351668942848473</c:v>
                </c:pt>
                <c:pt idx="1">
                  <c:v>22.971159187745279</c:v>
                </c:pt>
                <c:pt idx="2">
                  <c:v>58.677171869406514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5C-48F9-B02C-72DB0D611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"/>
        <c:holeSize val="4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73622745126318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59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D73-408F-BBD4-FE3DC7EDAB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55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D73-408F-BBD4-FE3DC7EDAB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70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D73-408F-BBD4-FE3DC7EDAB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80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D73-408F-BBD4-FE3DC7EDAB30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###0.0</c:formatCode>
                <c:ptCount val="4"/>
                <c:pt idx="0">
                  <c:v>58.7</c:v>
                </c:pt>
                <c:pt idx="1">
                  <c:v>54.9</c:v>
                </c:pt>
                <c:pt idx="2">
                  <c:v>70.400000000000006</c:v>
                </c:pt>
                <c:pt idx="3" formatCode="#,##0.0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4-4233-B323-9B633B130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239338854108E-2"/>
          <c:y val="8.789643227442176E-2"/>
          <c:w val="0.96152745046978694"/>
          <c:h val="0.76973341506091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40F-4ABB-AF2E-9E17F52A304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40F-4ABB-AF2E-9E17F52A30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40F-4ABB-AF2E-9E17F52A304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40F-4ABB-AF2E-9E17F52A30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40F-4ABB-AF2E-9E17F52A30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48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40F-4ABB-AF2E-9E17F52A304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40F-4ABB-AF2E-9E17F52A304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40F-4ABB-AF2E-9E17F52A3044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###0.0</c:formatCode>
                <c:ptCount val="4"/>
                <c:pt idx="0">
                  <c:v>37.720947061287013</c:v>
                </c:pt>
                <c:pt idx="1">
                  <c:v>47.872164476915451</c:v>
                </c:pt>
                <c:pt idx="2">
                  <c:v>13.486027469060517</c:v>
                </c:pt>
                <c:pt idx="3">
                  <c:v>0.92086099273704591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0F-4ABB-AF2E-9E17F52A3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79292163145E-2"/>
          <c:y val="0.14162606712037054"/>
          <c:w val="0.96152745046978694"/>
          <c:h val="0.83972784086241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AC090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28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DE-4A5B-ACBF-503EA1468C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ADE-4A5B-ACBF-503EA1468C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ADE-4A5B-ACBF-503EA1468C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ADE-4A5B-ACBF-503EA1468C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ADE-4A5B-ACBF-503EA1468C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5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ADE-4A5B-ACBF-503EA1468C8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ADE-4A5B-ACBF-503EA1468C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ADE-4A5B-ACBF-503EA1468C8B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Sheet1!$B$2:$B$9</c:f>
              <c:numCache>
                <c:formatCode>###0.0</c:formatCode>
                <c:ptCount val="8"/>
                <c:pt idx="0" formatCode="0.0">
                  <c:v>28.4</c:v>
                </c:pt>
                <c:pt idx="1">
                  <c:v>24.3</c:v>
                </c:pt>
                <c:pt idx="2" formatCode="General">
                  <c:v>14.3</c:v>
                </c:pt>
                <c:pt idx="3" formatCode="General">
                  <c:v>13.5</c:v>
                </c:pt>
                <c:pt idx="4" formatCode="General">
                  <c:v>12.5</c:v>
                </c:pt>
                <c:pt idx="5" formatCode="General">
                  <c:v>5</c:v>
                </c:pt>
                <c:pt idx="6" formatCode="General">
                  <c:v>1.4</c:v>
                </c:pt>
                <c:pt idx="7" formatCode="General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B-4D62-B697-8F39F718FC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5089BC"/>
            </a:solidFill>
            <a:ln>
              <a:solidFill>
                <a:srgbClr val="1E66B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30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ADE-4A5B-ACBF-503EA1468C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ADE-4A5B-ACBF-503EA1468C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15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ADE-4A5B-ACBF-503EA1468C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ADE-4A5B-ACBF-503EA1468C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ADE-4A5B-ACBF-503EA1468C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8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ADE-4A5B-ACBF-503EA1468C8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ADE-4A5B-ACBF-503EA1468C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ko-KR"/>
                      <a:t>2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ADE-4A5B-ACBF-503EA1468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Sheet1!$C$2:$C$9</c:f>
              <c:numCache>
                <c:formatCode>###0.0</c:formatCode>
                <c:ptCount val="8"/>
                <c:pt idx="0">
                  <c:v>29.647247236707582</c:v>
                </c:pt>
                <c:pt idx="1">
                  <c:v>21.391777949387919</c:v>
                </c:pt>
                <c:pt idx="2">
                  <c:v>15.354743592298577</c:v>
                </c:pt>
                <c:pt idx="3">
                  <c:v>11.967819076774317</c:v>
                </c:pt>
                <c:pt idx="4">
                  <c:v>10.453426980805492</c:v>
                </c:pt>
                <c:pt idx="5">
                  <c:v>7.8981424770171591</c:v>
                </c:pt>
                <c:pt idx="6">
                  <c:v>0.85323309824588567</c:v>
                </c:pt>
                <c:pt idx="7">
                  <c:v>2.4336095887630407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DB-4D62-B697-8F39F718F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8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73636166331506669"/>
          <c:y val="0.25164199098911239"/>
          <c:w val="0.22777833388134505"/>
          <c:h val="0.13312860397973461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4.322181387744907E-2"/>
          <c:w val="0.96152745046978694"/>
          <c:h val="0.92609457945032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1순위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rgbClr val="FF0000"/>
                        </a:solidFill>
                      </a:defRPr>
                    </a:pPr>
                    <a:r>
                      <a:rPr lang="en-US" altLang="ko-KR">
                        <a:solidFill>
                          <a:srgbClr val="FF0000"/>
                        </a:solidFill>
                      </a:rPr>
                      <a:t>24</a:t>
                    </a:r>
                    <a:endParaRPr lang="en-US" altLang="ko-KR" dirty="0">
                      <a:solidFill>
                        <a:srgbClr val="FF0000"/>
                      </a:solidFill>
                    </a:endParaRPr>
                  </a:p>
                </c:rich>
              </c:tx>
              <c:numFmt formatCode="0.0_ " sourceLinked="0"/>
              <c:spPr>
                <a:noFill/>
                <a:ln w="25195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6B9-472F-88C0-5065E28AD8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6B9-472F-88C0-5065E28AD8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21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6B9-472F-88C0-5065E28AD8D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6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6B9-472F-88C0-5065E28AD8D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6B9-472F-88C0-5065E28AD8D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6B9-472F-88C0-5065E28AD8D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4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6B9-472F-88C0-5065E28AD8D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ko-KR"/>
                      <a:t>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6B9-472F-88C0-5065E28AD8D1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Sheet1!$B$2:$B$9</c:f>
              <c:numCache>
                <c:formatCode>#,##0.0</c:formatCode>
                <c:ptCount val="8"/>
                <c:pt idx="0">
                  <c:v>24.127561606440334</c:v>
                </c:pt>
                <c:pt idx="1">
                  <c:v>21.416319827536704</c:v>
                </c:pt>
                <c:pt idx="2">
                  <c:v>21.234091149058436</c:v>
                </c:pt>
                <c:pt idx="3">
                  <c:v>6.1039295446475119</c:v>
                </c:pt>
                <c:pt idx="4">
                  <c:v>8.9906333924169388</c:v>
                </c:pt>
                <c:pt idx="5">
                  <c:v>6.4729436611408193</c:v>
                </c:pt>
                <c:pt idx="6">
                  <c:v>4.4157168271449478</c:v>
                </c:pt>
                <c:pt idx="7">
                  <c:v>2.5466524784884625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6-4F08-97C8-D7E35720C5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1+2순위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rgbClr val="FF0000"/>
                        </a:solidFill>
                      </a:defRPr>
                    </a:pPr>
                    <a:r>
                      <a:rPr lang="en-US" altLang="ko-KR">
                        <a:solidFill>
                          <a:srgbClr val="FF0000"/>
                        </a:solidFill>
                      </a:rPr>
                      <a:t>50</a:t>
                    </a:r>
                    <a:endParaRPr lang="en-US" altLang="ko-KR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6B9-472F-88C0-5065E28AD8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34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6B9-472F-88C0-5065E28AD8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31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6B9-472F-88C0-5065E28AD8D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18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6B9-472F-88C0-5065E28AD8D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6B9-472F-88C0-5065E28AD8D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14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6B9-472F-88C0-5065E28AD8D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/>
                      <a:t>13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6B9-472F-88C0-5065E28AD8D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6B9-472F-88C0-5065E28AD8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Sheet1!$C$2:$C$9</c:f>
              <c:numCache>
                <c:formatCode>#,##0.0</c:formatCode>
                <c:ptCount val="8"/>
                <c:pt idx="0">
                  <c:v>49.530991245354883</c:v>
                </c:pt>
                <c:pt idx="1">
                  <c:v>34.428203651309843</c:v>
                </c:pt>
                <c:pt idx="2">
                  <c:v>31.175190441021179</c:v>
                </c:pt>
                <c:pt idx="3">
                  <c:v>18.194990649113333</c:v>
                </c:pt>
                <c:pt idx="4">
                  <c:v>15.814797463743593</c:v>
                </c:pt>
                <c:pt idx="5">
                  <c:v>14.331607538889099</c:v>
                </c:pt>
                <c:pt idx="6">
                  <c:v>13.035791741235018</c:v>
                </c:pt>
                <c:pt idx="7">
                  <c:v>9.910335230067945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6-4F08-97C8-D7E35720C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60895474673190642"/>
          <c:y val="6.0981440392949039E-2"/>
          <c:w val="0.37976965687877279"/>
          <c:h val="9.9876499890218864E-2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그렇다</c:v>
                </c:pt>
              </c:strCache>
            </c:strRef>
          </c:tx>
          <c:spPr>
            <a:solidFill>
              <a:srgbClr val="1E66B0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41-4A1D-8586-32934E9198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41-4A1D-8586-32934E9198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41-4A1D-8586-32934E919865}"/>
                </c:ext>
              </c:extLst>
            </c:dLbl>
            <c:dLbl>
              <c:idx val="3"/>
              <c:layout>
                <c:manualLayout>
                  <c:x val="-1.902949571836416E-3"/>
                  <c:y val="9.9109575799958514E-17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41-4A1D-8586-32934E91986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41-4A1D-8586-32934E91986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41-4A1D-8586-32934E919865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Sheet1!$B$2:$B$7</c:f>
              <c:numCache>
                <c:formatCode>###0.0</c:formatCode>
                <c:ptCount val="6"/>
                <c:pt idx="0">
                  <c:v>93.118640510971318</c:v>
                </c:pt>
                <c:pt idx="1">
                  <c:v>93.071703746538091</c:v>
                </c:pt>
                <c:pt idx="2">
                  <c:v>90.387381569892284</c:v>
                </c:pt>
                <c:pt idx="3">
                  <c:v>89.533404138205938</c:v>
                </c:pt>
                <c:pt idx="4">
                  <c:v>88.808462069047081</c:v>
                </c:pt>
                <c:pt idx="5">
                  <c:v>87.29415319496654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3-4F63-A19C-E256B5F103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그렇지 않다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41-4A1D-8586-32934E9198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41-4A1D-8586-32934E9198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41-4A1D-8586-32934E9198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41-4A1D-8586-32934E91986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41-4A1D-8586-32934E91986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241-4A1D-8586-32934E919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Sheet1!$C$2:$C$7</c:f>
              <c:numCache>
                <c:formatCode>###0.0</c:formatCode>
                <c:ptCount val="6"/>
                <c:pt idx="0">
                  <c:v>6.8813594890285694</c:v>
                </c:pt>
                <c:pt idx="1">
                  <c:v>6.9282962534617631</c:v>
                </c:pt>
                <c:pt idx="2">
                  <c:v>9.6126184301076147</c:v>
                </c:pt>
                <c:pt idx="3">
                  <c:v>10.466595861793959</c:v>
                </c:pt>
                <c:pt idx="4">
                  <c:v>11.191537930952817</c:v>
                </c:pt>
                <c:pt idx="5">
                  <c:v>12.705846805033369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83-4F63-A19C-E256B5F10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344778400"/>
        <c:axId val="344775656"/>
      </c:barChart>
      <c:catAx>
        <c:axId val="344778400"/>
        <c:scaling>
          <c:orientation val="maxMin"/>
        </c:scaling>
        <c:delete val="0"/>
        <c:axPos val="l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noMultiLvlLbl val="0"/>
      </c:catAx>
      <c:valAx>
        <c:axId val="344775656"/>
        <c:scaling>
          <c:orientation val="minMax"/>
          <c:max val="100"/>
          <c:min val="0"/>
        </c:scaling>
        <c:delete val="0"/>
        <c:axPos val="t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2.2429698999448605E-2"/>
          <c:y val="2.0214259125099776E-2"/>
          <c:w val="0.9558757125951034"/>
          <c:h val="7.1201420942165083E-2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5C4-47C2-B1AE-E6D068631B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5C4-47C2-B1AE-E6D068631B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5C4-47C2-B1AE-E6D068631B48}"/>
              </c:ext>
            </c:extLst>
          </c:dPt>
          <c:dPt>
            <c:idx val="3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5C4-47C2-B1AE-E6D068631B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5C4-47C2-B1AE-E6D068631B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C4-47C2-B1AE-E6D068631B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53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C4-47C2-B1AE-E6D068631B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/>
                      <a:t>39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5C4-47C2-B1AE-E6D068631B48}"/>
                </c:ext>
              </c:extLst>
            </c:dLbl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1.5841415183465435</c:v>
                </c:pt>
                <c:pt idx="1">
                  <c:v>6.4912316250717463</c:v>
                </c:pt>
                <c:pt idx="2">
                  <c:v>52.685659657270733</c:v>
                </c:pt>
                <c:pt idx="3">
                  <c:v>39.238967199311247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C4-47C2-B1AE-E6D068631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D9CDC23-7E4E-40E5-8D13-6983B5F346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28CEFB-1DCF-48BB-850D-054B5D2434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33BFE-B61A-4240-A0CE-1FB7194FFACC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FF93186-EDE8-4BBB-BBD7-2186AB6263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5293525-D1B7-41E9-94C0-D93FC15E5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62BF1-4F72-432E-8BD3-4AA5570E3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339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94A0F-9752-4636-926E-261D5497FF3B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3D100-C05B-45B1-86F1-65CDC5585F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81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9751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7470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870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2455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7760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7669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787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31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">
            <a:extLst>
              <a:ext uri="{FF2B5EF4-FFF2-40B4-BE49-F238E27FC236}">
                <a16:creationId xmlns:a16="http://schemas.microsoft.com/office/drawing/2014/main" id="{62C332CC-A179-4986-BF12-84EF4535CB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07755" y="6534656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 anchor="b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9pPr>
          </a:lstStyle>
          <a:p>
            <a:pPr algn="r">
              <a:defRPr/>
            </a:pPr>
            <a:fld id="{F3D2B545-EABB-4C4A-82FC-E82438E08547}" type="slidenum">
              <a:rPr kumimoji="0" lang="ko-KR" altLang="en-US" sz="1500" b="0" i="1">
                <a:solidFill>
                  <a:srgbClr val="777777"/>
                </a:solidFill>
                <a:latin typeface="Symbol" pitchFamily="18" charset="2"/>
                <a:ea typeface="굴림" charset="-127"/>
              </a:rPr>
              <a:pPr algn="r">
                <a:defRPr/>
              </a:pPr>
              <a:t>‹#›</a:t>
            </a:fld>
            <a:r>
              <a:rPr kumimoji="0" lang="en-US" altLang="ko-KR" sz="1500" b="0" i="1" dirty="0">
                <a:solidFill>
                  <a:srgbClr val="777777"/>
                </a:solidFill>
                <a:latin typeface="Symbol" pitchFamily="18" charset="2"/>
                <a:ea typeface="굴림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651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B6DDCD-B31B-BD48-9EBA-E49E2742D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F7069DE-F470-4048-865D-17C048BF2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BC6121-091C-6041-AFEA-30B845E8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E8C641-AE76-0946-960F-FDD12BC2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BD3A51-8134-A94B-B437-7C27B234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19292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5663AF-02BF-7C4B-994B-5A3A3332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7E2E2FE-27DF-DE4D-9BA4-F7D294F4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BD3402A-92BC-FB4B-8874-653BD6E4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B8CD12-B3C4-C447-B83B-A94A94A1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83728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628833A-5240-40C2-AC20-E6DFA184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0DC160-50A7-4895-A153-7F417B83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309550-B879-476D-97D7-FB264A91F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C4AAE5-C2E5-4999-9BAB-8325406F6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B83CD1-380F-40FA-998B-DC9329890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E4CA-24CF-44C6-B97D-A244A16791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27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data.or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3E5AF2-83BB-43E5-9AF1-2DFC82173C8F}"/>
              </a:ext>
            </a:extLst>
          </p:cNvPr>
          <p:cNvSpPr txBox="1"/>
          <p:nvPr/>
        </p:nvSpPr>
        <p:spPr>
          <a:xfrm>
            <a:off x="1692472" y="1482664"/>
            <a:ext cx="9190226" cy="1062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1" lang="ko-KR" altLang="en-US" sz="4800" b="1" dirty="0">
                <a:latin typeface="Arial"/>
                <a:cs typeface="Arial"/>
              </a:rPr>
              <a:t>한국교회 트렌드 </a:t>
            </a:r>
            <a:r>
              <a:rPr kumimoji="1" lang="en-US" altLang="ko-KR" sz="4800" b="1" dirty="0">
                <a:latin typeface="Arial"/>
                <a:cs typeface="Arial"/>
              </a:rPr>
              <a:t>2024</a:t>
            </a:r>
            <a:endParaRPr kumimoji="1" lang="ko-KR" altLang="en-US" sz="2400" dirty="0">
              <a:latin typeface="Arial"/>
              <a:cs typeface="Arial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35515EB-0F6A-4949-B4B8-1F45382854A6}"/>
              </a:ext>
            </a:extLst>
          </p:cNvPr>
          <p:cNvSpPr txBox="1"/>
          <p:nvPr/>
        </p:nvSpPr>
        <p:spPr>
          <a:xfrm>
            <a:off x="2964196" y="3782524"/>
            <a:ext cx="6247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en-US" altLang="ko-KR" sz="3200" dirty="0">
                <a:latin typeface="Arial"/>
                <a:cs typeface="Arial"/>
              </a:rPr>
              <a:t>2023.</a:t>
            </a:r>
            <a:r>
              <a:rPr kumimoji="1" lang="ko-KR" altLang="en-US" sz="3200" dirty="0">
                <a:latin typeface="Arial"/>
                <a:cs typeface="Arial"/>
              </a:rPr>
              <a:t> </a:t>
            </a:r>
            <a:r>
              <a:rPr kumimoji="1" lang="en-US" altLang="ko-KR" sz="3200" dirty="0">
                <a:latin typeface="Arial"/>
                <a:cs typeface="Arial"/>
              </a:rPr>
              <a:t>12.</a:t>
            </a:r>
            <a:r>
              <a:rPr kumimoji="1" lang="ko-KR" altLang="en-US" sz="3200" dirty="0">
                <a:latin typeface="Arial"/>
                <a:cs typeface="Arial"/>
              </a:rPr>
              <a:t> </a:t>
            </a:r>
            <a:r>
              <a:rPr kumimoji="1" lang="en-US" altLang="ko-KR" sz="3200" dirty="0">
                <a:latin typeface="Arial"/>
                <a:cs typeface="Arial"/>
              </a:rPr>
              <a:t>10.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B5694CD-F6A0-40E4-8057-DE1C5F77FBC6}"/>
              </a:ext>
            </a:extLst>
          </p:cNvPr>
          <p:cNvSpPr txBox="1"/>
          <p:nvPr/>
        </p:nvSpPr>
        <p:spPr>
          <a:xfrm>
            <a:off x="2762151" y="5220098"/>
            <a:ext cx="6652016" cy="665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kumimoji="1" lang="ko-KR" altLang="en-US" sz="3200" dirty="0">
                <a:latin typeface="Arial"/>
                <a:cs typeface="Arial"/>
              </a:rPr>
              <a:t>목회데이터연구소 대표 </a:t>
            </a:r>
            <a:r>
              <a:rPr kumimoji="1" lang="ko-KR" altLang="en-US" sz="3200" dirty="0" err="1">
                <a:latin typeface="Arial"/>
                <a:cs typeface="Arial"/>
              </a:rPr>
              <a:t>지용근</a:t>
            </a:r>
            <a:endParaRPr kumimoji="1" lang="ko-KR" alt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32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01005" y="6438238"/>
            <a:ext cx="2057400" cy="365125"/>
          </a:xfrm>
        </p:spPr>
        <p:txBody>
          <a:bodyPr/>
          <a:lstStyle/>
          <a:p>
            <a:pPr lvl="0">
              <a:defRPr/>
            </a:pPr>
            <a:fld id="{4074159A-DE70-4D18-98F7-A424C6102D28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CA646-BD9F-B8B8-3528-FE3EB034FA57}"/>
              </a:ext>
            </a:extLst>
          </p:cNvPr>
          <p:cNvSpPr txBox="1"/>
          <p:nvPr/>
        </p:nvSpPr>
        <p:spPr>
          <a:xfrm>
            <a:off x="1296531" y="680027"/>
            <a:ext cx="1071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6. </a:t>
            </a:r>
            <a:r>
              <a:rPr lang="ko-KR" altLang="en-US" sz="3200" b="1" dirty="0"/>
              <a:t>코로나</a:t>
            </a:r>
            <a:r>
              <a:rPr lang="en-US" altLang="ko-KR" sz="3200" b="1" dirty="0"/>
              <a:t>19 </a:t>
            </a:r>
            <a:r>
              <a:rPr lang="ko-KR" altLang="en-US" sz="3200" b="1" dirty="0"/>
              <a:t>이후 성도들의 신앙 약화현상 심각</a:t>
            </a:r>
            <a:r>
              <a:rPr lang="en-US" altLang="ko-KR" sz="3200" b="1" dirty="0"/>
              <a:t>!</a:t>
            </a:r>
          </a:p>
        </p:txBody>
      </p:sp>
      <p:pic>
        <p:nvPicPr>
          <p:cNvPr id="2" name="그림 1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0E4B6FDE-72DE-39E1-EFC1-4AB7639C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662" y="1637212"/>
            <a:ext cx="7578635" cy="4699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D57530-106F-C86E-4C9A-8EFC86A381B2}"/>
              </a:ext>
            </a:extLst>
          </p:cNvPr>
          <p:cNvSpPr txBox="1"/>
          <p:nvPr/>
        </p:nvSpPr>
        <p:spPr>
          <a:xfrm>
            <a:off x="1898468" y="1680754"/>
            <a:ext cx="3396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CF15E-1EFB-F1EE-78B8-568C4BCDA435}"/>
              </a:ext>
            </a:extLst>
          </p:cNvPr>
          <p:cNvSpPr txBox="1"/>
          <p:nvPr/>
        </p:nvSpPr>
        <p:spPr>
          <a:xfrm>
            <a:off x="1697124" y="1671225"/>
            <a:ext cx="641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ko-KR" dirty="0">
                <a:latin typeface="맑은 고딕"/>
                <a:ea typeface="맑은 고딕"/>
                <a:cs typeface="Arial"/>
              </a:rPr>
              <a:t>[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그림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] </a:t>
            </a:r>
            <a:r>
              <a:rPr lang="ko-KR" altLang="en-US" dirty="0">
                <a:latin typeface="+mj-lt"/>
              </a:rPr>
              <a:t>코로나</a:t>
            </a:r>
            <a:r>
              <a:rPr lang="en-US" altLang="ko-KR" dirty="0">
                <a:latin typeface="+mj-lt"/>
              </a:rPr>
              <a:t>19 </a:t>
            </a:r>
            <a:r>
              <a:rPr lang="ko-KR" altLang="en-US" dirty="0">
                <a:latin typeface="+mj-lt"/>
              </a:rPr>
              <a:t>이후 신앙생활 질적 변화</a:t>
            </a:r>
            <a:r>
              <a:rPr lang="en-US" altLang="ko-KR" dirty="0">
                <a:latin typeface="+mj-lt"/>
              </a:rPr>
              <a:t>(</a:t>
            </a:r>
            <a:r>
              <a:rPr lang="ko-KR" altLang="en-US" dirty="0">
                <a:latin typeface="+mj-lt"/>
              </a:rPr>
              <a:t>개신교인 전체</a:t>
            </a:r>
            <a:r>
              <a:rPr lang="en-US" altLang="ko-KR" dirty="0">
                <a:latin typeface="+mj-lt"/>
              </a:rPr>
              <a:t>, %)</a:t>
            </a:r>
            <a:endParaRPr lang="ko-KR" altLang="en-US" dirty="0"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81385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01005" y="6272775"/>
            <a:ext cx="2057400" cy="365125"/>
          </a:xfrm>
        </p:spPr>
        <p:txBody>
          <a:bodyPr/>
          <a:lstStyle/>
          <a:p>
            <a:pPr lvl="0">
              <a:defRPr/>
            </a:pPr>
            <a:fld id="{4074159A-DE70-4D18-98F7-A424C6102D28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CA646-BD9F-B8B8-3528-FE3EB034FA57}"/>
              </a:ext>
            </a:extLst>
          </p:cNvPr>
          <p:cNvSpPr txBox="1"/>
          <p:nvPr/>
        </p:nvSpPr>
        <p:spPr>
          <a:xfrm>
            <a:off x="1356901" y="548273"/>
            <a:ext cx="999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7. </a:t>
            </a:r>
            <a:r>
              <a:rPr lang="ko-KR" altLang="en-US" sz="3200" b="1" dirty="0"/>
              <a:t>교회의 하향 편중화 </a:t>
            </a:r>
            <a:r>
              <a:rPr lang="en-US" altLang="ko-KR" sz="3200" b="1" dirty="0"/>
              <a:t>: </a:t>
            </a:r>
            <a:r>
              <a:rPr lang="en-US" altLang="ko-KR" sz="2800" dirty="0"/>
              <a:t>5</a:t>
            </a:r>
            <a:r>
              <a:rPr lang="ko-KR" altLang="en-US" sz="2800" dirty="0"/>
              <a:t>년 이내 위기 도래 교회 </a:t>
            </a:r>
            <a:r>
              <a:rPr lang="en-US" altLang="ko-KR" sz="2800" dirty="0"/>
              <a:t>13%.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57530-106F-C86E-4C9A-8EFC86A381B2}"/>
              </a:ext>
            </a:extLst>
          </p:cNvPr>
          <p:cNvSpPr txBox="1"/>
          <p:nvPr/>
        </p:nvSpPr>
        <p:spPr>
          <a:xfrm>
            <a:off x="1968137" y="1523999"/>
            <a:ext cx="3396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CF15E-1EFB-F1EE-78B8-568C4BCDA435}"/>
              </a:ext>
            </a:extLst>
          </p:cNvPr>
          <p:cNvSpPr txBox="1"/>
          <p:nvPr/>
        </p:nvSpPr>
        <p:spPr>
          <a:xfrm>
            <a:off x="1340073" y="1330565"/>
            <a:ext cx="7229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ko-KR" dirty="0">
                <a:latin typeface="맑은 고딕"/>
                <a:ea typeface="맑은 고딕"/>
                <a:cs typeface="Arial"/>
              </a:rPr>
              <a:t>[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그림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] 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예장통합 교세통계 추이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(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교인수별 </a:t>
            </a:r>
            <a:r>
              <a:rPr kumimoji="1" lang="ko-KR" altLang="en-US" dirty="0" err="1">
                <a:latin typeface="맑은 고딕"/>
                <a:ea typeface="맑은 고딕"/>
                <a:cs typeface="Arial"/>
              </a:rPr>
              <a:t>교회수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, 2010-2022)</a:t>
            </a:r>
            <a:endParaRPr lang="ko-KR" altLang="en-US" dirty="0">
              <a:latin typeface="+mj-lt"/>
              <a:ea typeface="맑은 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FC831-8AA0-E153-CF3B-819918C74EB4}"/>
              </a:ext>
            </a:extLst>
          </p:cNvPr>
          <p:cNvSpPr txBox="1"/>
          <p:nvPr/>
        </p:nvSpPr>
        <p:spPr>
          <a:xfrm>
            <a:off x="1296530" y="6162732"/>
            <a:ext cx="8586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*출처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: 2010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년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-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목회데이터연구소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「</a:t>
            </a:r>
            <a:r>
              <a:rPr lang="ko-KR" altLang="en-US" sz="1200" kern="10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넘버즈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」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제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67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호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(2020.10.16.) ‘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예장통합 교단 교세 통계 분석’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 2022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년 </a:t>
            </a:r>
            <a:r>
              <a:rPr lang="en-US" altLang="ko-KR" sz="1200" kern="100" spc="0">
                <a:solidFill>
                  <a:srgbClr val="000000"/>
                </a:solidFill>
                <a:effectLst/>
                <a:latin typeface="+mj-ea"/>
                <a:ea typeface="+mj-ea"/>
              </a:rPr>
              <a:t>-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대한예수교장로회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통합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홈페이지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‘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교세 현황’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BC59820-1947-18BF-86F5-16E2336BF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420"/>
              </p:ext>
            </p:extLst>
          </p:nvPr>
        </p:nvGraphicFramePr>
        <p:xfrm>
          <a:off x="1439429" y="1764087"/>
          <a:ext cx="9079937" cy="4269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5288">
                  <a:extLst>
                    <a:ext uri="{9D8B030D-6E8A-4147-A177-3AD203B41FA5}">
                      <a16:colId xmlns:a16="http://schemas.microsoft.com/office/drawing/2014/main" val="842347958"/>
                    </a:ext>
                  </a:extLst>
                </a:gridCol>
                <a:gridCol w="1258028">
                  <a:extLst>
                    <a:ext uri="{9D8B030D-6E8A-4147-A177-3AD203B41FA5}">
                      <a16:colId xmlns:a16="http://schemas.microsoft.com/office/drawing/2014/main" val="710134372"/>
                    </a:ext>
                  </a:extLst>
                </a:gridCol>
                <a:gridCol w="1258028">
                  <a:extLst>
                    <a:ext uri="{9D8B030D-6E8A-4147-A177-3AD203B41FA5}">
                      <a16:colId xmlns:a16="http://schemas.microsoft.com/office/drawing/2014/main" val="1434583283"/>
                    </a:ext>
                  </a:extLst>
                </a:gridCol>
                <a:gridCol w="1258028">
                  <a:extLst>
                    <a:ext uri="{9D8B030D-6E8A-4147-A177-3AD203B41FA5}">
                      <a16:colId xmlns:a16="http://schemas.microsoft.com/office/drawing/2014/main" val="3532998118"/>
                    </a:ext>
                  </a:extLst>
                </a:gridCol>
                <a:gridCol w="1258028">
                  <a:extLst>
                    <a:ext uri="{9D8B030D-6E8A-4147-A177-3AD203B41FA5}">
                      <a16:colId xmlns:a16="http://schemas.microsoft.com/office/drawing/2014/main" val="4173464079"/>
                    </a:ext>
                  </a:extLst>
                </a:gridCol>
                <a:gridCol w="1572537">
                  <a:extLst>
                    <a:ext uri="{9D8B030D-6E8A-4147-A177-3AD203B41FA5}">
                      <a16:colId xmlns:a16="http://schemas.microsoft.com/office/drawing/2014/main" val="2833529993"/>
                    </a:ext>
                  </a:extLst>
                </a:gridCol>
              </a:tblGrid>
              <a:tr h="3857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 err="1">
                          <a:effectLst/>
                        </a:rPr>
                        <a:t>교인수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2010</a:t>
                      </a:r>
                      <a:r>
                        <a:rPr lang="ko-KR" altLang="en-US" sz="1800" u="none" strike="noStrike" dirty="0">
                          <a:effectLst/>
                        </a:rPr>
                        <a:t>년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2022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>
                          <a:effectLst/>
                        </a:rPr>
                        <a:t>증감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075508"/>
                  </a:ext>
                </a:extLst>
              </a:tr>
              <a:tr h="3990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교회 수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%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교회 수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%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59437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30</a:t>
                      </a:r>
                      <a:r>
                        <a:rPr lang="ko-KR" altLang="en-US" sz="1800" u="none" strike="noStrike" dirty="0">
                          <a:effectLst/>
                        </a:rPr>
                        <a:t>명 이하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1,942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23.8%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3,625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38.3%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86.7%</a:t>
                      </a:r>
                      <a:endParaRPr lang="en-US" altLang="ko-KR" sz="18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5165477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31~50</a:t>
                      </a:r>
                      <a:r>
                        <a:rPr lang="ko-KR" altLang="en-US" sz="1800" u="none" strike="noStrike" dirty="0">
                          <a:effectLst/>
                        </a:rPr>
                        <a:t>명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1,269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15.5%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1,540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16.3%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21.4%</a:t>
                      </a:r>
                      <a:endParaRPr lang="en-US" altLang="ko-KR" sz="18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5859669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51~100</a:t>
                      </a:r>
                      <a:r>
                        <a:rPr lang="ko-KR" altLang="en-US" sz="1800" u="none" strike="noStrike" dirty="0">
                          <a:effectLst/>
                        </a:rPr>
                        <a:t>명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1,564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19.2%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1,449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15.3%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-7.4%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2981801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101~300</a:t>
                      </a:r>
                      <a:r>
                        <a:rPr lang="ko-KR" altLang="en-US" sz="1800" u="none" strike="noStrike" dirty="0">
                          <a:effectLst/>
                        </a:rPr>
                        <a:t>명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1,846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22.6%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1,658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17.5%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-10.2%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5160953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301~500</a:t>
                      </a:r>
                      <a:r>
                        <a:rPr lang="ko-KR" altLang="en-US" sz="1800" u="none" strike="noStrike" dirty="0">
                          <a:effectLst/>
                        </a:rPr>
                        <a:t>명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545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6.7%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407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4.3%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-25.3%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2426846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501~1000</a:t>
                      </a:r>
                      <a:r>
                        <a:rPr lang="ko-KR" altLang="en-US" sz="1800" u="none" strike="noStrike">
                          <a:effectLst/>
                        </a:rPr>
                        <a:t>명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462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5.7%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412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4.3%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-10.8%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65092086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1001~3000</a:t>
                      </a:r>
                      <a:r>
                        <a:rPr lang="ko-KR" altLang="en-US" sz="1800" u="none" strike="noStrike" dirty="0">
                          <a:effectLst/>
                        </a:rPr>
                        <a:t>명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392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4.8%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ko-KR" sz="1800" u="none" strike="noStrike" dirty="0">
                          <a:effectLst/>
                        </a:rPr>
                        <a:t>290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3.0%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-26.0%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7727194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3001</a:t>
                      </a:r>
                      <a:r>
                        <a:rPr lang="ko-KR" altLang="en-US" sz="1800" u="none" strike="noStrike" dirty="0">
                          <a:effectLst/>
                        </a:rPr>
                        <a:t>명 이상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145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1.8%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95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1.0%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solidFill>
                            <a:srgbClr val="0066FF"/>
                          </a:solidFill>
                          <a:effectLst/>
                        </a:rPr>
                        <a:t>-34.5%</a:t>
                      </a:r>
                      <a:endParaRPr lang="en-US" altLang="ko-KR" sz="1800" b="0" i="0" u="none" strike="noStrike" dirty="0">
                        <a:solidFill>
                          <a:srgbClr val="0066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0725088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합계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8,165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100.0%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9,476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100.0%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16.1%</a:t>
                      </a:r>
                      <a:endParaRPr lang="en-US" altLang="ko-KR" sz="18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39560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57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12</a:t>
            </a:fld>
            <a:endParaRPr kumimoji="1" lang="x-none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54213-6877-1BD7-E20A-4C248416BA4F}"/>
              </a:ext>
            </a:extLst>
          </p:cNvPr>
          <p:cNvSpPr txBox="1"/>
          <p:nvPr/>
        </p:nvSpPr>
        <p:spPr>
          <a:xfrm>
            <a:off x="6282674" y="2048293"/>
            <a:ext cx="5313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그림</a:t>
            </a:r>
            <a:r>
              <a:rPr lang="en-US" altLang="ko-KR" sz="1600" dirty="0"/>
              <a:t>) 10</a:t>
            </a:r>
            <a:r>
              <a:rPr lang="ko-KR" altLang="en-US" sz="1600" dirty="0"/>
              <a:t>년 후 </a:t>
            </a:r>
            <a:r>
              <a:rPr lang="en-US" altLang="ko-KR" sz="1600" dirty="0"/>
              <a:t>60</a:t>
            </a:r>
            <a:r>
              <a:rPr lang="ko-KR" altLang="en-US" sz="1600" dirty="0"/>
              <a:t>세 이상 고령자의 교회내 분포 예상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80757-69F9-ED43-0211-8A9B7E3C203A}"/>
              </a:ext>
            </a:extLst>
          </p:cNvPr>
          <p:cNvSpPr txBox="1"/>
          <p:nvPr/>
        </p:nvSpPr>
        <p:spPr>
          <a:xfrm>
            <a:off x="1297002" y="621950"/>
            <a:ext cx="9487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8. </a:t>
            </a:r>
            <a:r>
              <a:rPr lang="ko-KR" altLang="en-US" sz="3200" b="1" dirty="0"/>
              <a:t>급속한 고령화</a:t>
            </a:r>
            <a:r>
              <a:rPr lang="en-US" altLang="ko-KR" sz="3200" b="1" dirty="0"/>
              <a:t>, 10</a:t>
            </a:r>
            <a:r>
              <a:rPr lang="ko-KR" altLang="en-US" sz="3200" b="1" dirty="0"/>
              <a:t>년 후 교회 출석자 중 절반이      </a:t>
            </a:r>
            <a:endParaRPr lang="en-US" altLang="ko-KR" sz="3200" b="1" dirty="0"/>
          </a:p>
          <a:p>
            <a:r>
              <a:rPr lang="en-US" altLang="ko-KR" sz="3200" b="1" dirty="0"/>
              <a:t>    60</a:t>
            </a:r>
            <a:r>
              <a:rPr lang="ko-KR" altLang="en-US" sz="3200" b="1" dirty="0"/>
              <a:t>대 이상</a:t>
            </a:r>
            <a:r>
              <a:rPr lang="en-US" altLang="ko-KR" sz="3200" b="1" dirty="0"/>
              <a:t>! </a:t>
            </a:r>
            <a:r>
              <a:rPr lang="en-US" altLang="ko-KR" sz="3200" b="1" dirty="0">
                <a:sym typeface="Wingdings" panose="05000000000000000000" pitchFamily="2" charset="2"/>
              </a:rPr>
              <a:t> </a:t>
            </a:r>
            <a:r>
              <a:rPr lang="ko-KR" altLang="en-US" sz="3200" b="1" dirty="0">
                <a:sym typeface="Wingdings" panose="05000000000000000000" pitchFamily="2" charset="2"/>
              </a:rPr>
              <a:t>고령친화적 교회 불가피</a:t>
            </a:r>
            <a:endParaRPr lang="en-US" altLang="ko-KR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FC831-8AA0-E153-CF3B-819918C74EB4}"/>
              </a:ext>
            </a:extLst>
          </p:cNvPr>
          <p:cNvSpPr txBox="1"/>
          <p:nvPr/>
        </p:nvSpPr>
        <p:spPr>
          <a:xfrm>
            <a:off x="6389259" y="5300144"/>
            <a:ext cx="4889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*출처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(2023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년</a:t>
            </a:r>
            <a:r>
              <a:rPr lang="en-US" altLang="ko-KR" sz="1200" kern="10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: 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목회데이터연구소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200" kern="10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교회출석자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대상 조사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3000</a:t>
            </a:r>
            <a:r>
              <a:rPr lang="ko-KR" altLang="en-US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명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100" dirty="0">
                <a:solidFill>
                  <a:srgbClr val="000000"/>
                </a:solidFill>
                <a:latin typeface="+mj-ea"/>
                <a:ea typeface="+mj-ea"/>
              </a:rPr>
              <a:t>                     </a:t>
            </a:r>
            <a:r>
              <a:rPr lang="en-US" altLang="ko-KR" sz="1200" kern="10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2023.01~05.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41" y="2725727"/>
            <a:ext cx="5127300" cy="23588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FE29043-F35B-DC1C-0FDD-EB35AB500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5" y="2400122"/>
            <a:ext cx="4248244" cy="3114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04CFD1-1E46-B17B-233D-74BD6FA0A2FF}"/>
              </a:ext>
            </a:extLst>
          </p:cNvPr>
          <p:cNvSpPr txBox="1"/>
          <p:nvPr/>
        </p:nvSpPr>
        <p:spPr>
          <a:xfrm>
            <a:off x="1247999" y="1999841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표</a:t>
            </a:r>
            <a:r>
              <a:rPr lang="en-US" altLang="ko-KR" sz="1600" dirty="0"/>
              <a:t>) </a:t>
            </a:r>
            <a:r>
              <a:rPr lang="ko-KR" altLang="en-US" sz="1600" dirty="0"/>
              <a:t>인구 변화 </a:t>
            </a:r>
            <a:r>
              <a:rPr lang="en-US" altLang="ko-KR" sz="1600" dirty="0"/>
              <a:t>(</a:t>
            </a:r>
            <a:r>
              <a:rPr lang="ko-KR" altLang="en-US" sz="1600" dirty="0"/>
              <a:t>연령별</a:t>
            </a:r>
            <a:r>
              <a:rPr lang="en-US" altLang="ko-KR" sz="1600" dirty="0"/>
              <a:t>, </a:t>
            </a:r>
            <a:r>
              <a:rPr lang="ko-KR" altLang="en-US" sz="1600" dirty="0"/>
              <a:t>만명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F1B9D-D76D-6086-B44C-D8B33000FF4B}"/>
              </a:ext>
            </a:extLst>
          </p:cNvPr>
          <p:cNvSpPr txBox="1"/>
          <p:nvPr/>
        </p:nvSpPr>
        <p:spPr>
          <a:xfrm>
            <a:off x="1275856" y="5519767"/>
            <a:ext cx="3597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*</a:t>
            </a:r>
            <a:r>
              <a:rPr lang="ko-KR" altLang="en-US" sz="1200" dirty="0"/>
              <a:t>출처 </a:t>
            </a:r>
            <a:r>
              <a:rPr lang="en-US" altLang="ko-KR" sz="1200" dirty="0"/>
              <a:t>: </a:t>
            </a:r>
            <a:r>
              <a:rPr lang="ko-KR" altLang="en-US" sz="1200" dirty="0"/>
              <a:t>통계청</a:t>
            </a:r>
            <a:r>
              <a:rPr lang="en-US" altLang="ko-KR" sz="1200" dirty="0"/>
              <a:t>, </a:t>
            </a:r>
            <a:r>
              <a:rPr lang="ko-KR" altLang="en-US" sz="1200" dirty="0"/>
              <a:t>장래인구추계</a:t>
            </a:r>
            <a:r>
              <a:rPr lang="en-US" altLang="ko-KR" sz="1200" dirty="0"/>
              <a:t>(</a:t>
            </a:r>
            <a:r>
              <a:rPr lang="ko-KR" altLang="en-US" sz="1200" dirty="0" err="1"/>
              <a:t>시도편</a:t>
            </a:r>
            <a:r>
              <a:rPr lang="en-US" altLang="ko-KR" sz="1200" dirty="0"/>
              <a:t>), 2022.05.26.</a:t>
            </a:r>
            <a:endParaRPr lang="ko-KR" alt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A39BEC-3C15-EACD-CA6B-A0B89783633C}"/>
              </a:ext>
            </a:extLst>
          </p:cNvPr>
          <p:cNvSpPr txBox="1"/>
          <p:nvPr/>
        </p:nvSpPr>
        <p:spPr>
          <a:xfrm>
            <a:off x="4556580" y="4957063"/>
            <a:ext cx="77457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76637"/>
                </a:solidFill>
              </a:rPr>
              <a:t>50.9%</a:t>
            </a:r>
            <a:endParaRPr lang="ko-KR" altLang="en-US" sz="1600" b="1" dirty="0">
              <a:solidFill>
                <a:srgbClr val="F766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5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9619" y="385824"/>
            <a:ext cx="7108036" cy="1647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latin typeface="+mj-ea"/>
                <a:ea typeface="+mj-ea"/>
              </a:rPr>
              <a:t>[</a:t>
            </a:r>
            <a:r>
              <a:rPr lang="ko-KR" altLang="en-US" sz="3600" b="1" dirty="0">
                <a:latin typeface="+mj-ea"/>
                <a:ea typeface="+mj-ea"/>
              </a:rPr>
              <a:t>시사점</a:t>
            </a:r>
            <a:r>
              <a:rPr lang="en-US" altLang="ko-KR" sz="3600" b="1" dirty="0">
                <a:latin typeface="+mj-ea"/>
                <a:ea typeface="+mj-ea"/>
              </a:rPr>
              <a:t>] </a:t>
            </a:r>
          </a:p>
          <a:p>
            <a:pPr>
              <a:lnSpc>
                <a:spcPct val="150000"/>
              </a:lnSpc>
            </a:pPr>
            <a:r>
              <a:rPr lang="en-US" altLang="ko-KR" sz="3600" b="1" dirty="0">
                <a:latin typeface="+mj-ea"/>
                <a:ea typeface="+mj-ea"/>
              </a:rPr>
              <a:t>“</a:t>
            </a:r>
            <a:r>
              <a:rPr lang="ko-KR" altLang="en-US" sz="3600" b="1" dirty="0">
                <a:latin typeface="+mj-ea"/>
                <a:ea typeface="+mj-ea"/>
              </a:rPr>
              <a:t>한국교회 작동 프로세스의 변동</a:t>
            </a:r>
            <a:r>
              <a:rPr lang="en-US" altLang="ko-KR" sz="3600" b="1" dirty="0">
                <a:latin typeface="+mj-ea"/>
                <a:ea typeface="+mj-ea"/>
              </a:rPr>
              <a:t>”</a:t>
            </a:r>
            <a:endParaRPr lang="ko-KR" altLang="en-US" sz="3600" b="1" dirty="0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527" y="2054887"/>
            <a:ext cx="6266459" cy="1510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0070C0"/>
                </a:solidFill>
                <a:latin typeface="+mj-ea"/>
                <a:ea typeface="+mj-ea"/>
              </a:rPr>
              <a:t>- </a:t>
            </a:r>
            <a:r>
              <a:rPr lang="ko-KR" altLang="en-US" sz="2000" dirty="0">
                <a:solidFill>
                  <a:srgbClr val="0066FF"/>
                </a:solidFill>
                <a:latin typeface="+mj-ea"/>
                <a:ea typeface="+mj-ea"/>
              </a:rPr>
              <a:t>높은 소속감에 기초한 강력한 동원 체제의 약화</a:t>
            </a:r>
            <a:endParaRPr lang="en-US" altLang="ko-KR" sz="2000" dirty="0">
              <a:solidFill>
                <a:srgbClr val="0066FF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66FF"/>
                </a:solidFill>
                <a:latin typeface="+mj-ea"/>
                <a:ea typeface="+mj-ea"/>
              </a:rPr>
              <a:t>- </a:t>
            </a:r>
            <a:r>
              <a:rPr lang="ko-KR" altLang="en-US" sz="2000" dirty="0" err="1">
                <a:solidFill>
                  <a:srgbClr val="0066FF"/>
                </a:solidFill>
                <a:latin typeface="+mj-ea"/>
                <a:ea typeface="+mj-ea"/>
              </a:rPr>
              <a:t>헌신자</a:t>
            </a:r>
            <a:r>
              <a:rPr lang="ko-KR" altLang="en-US" sz="2000" dirty="0">
                <a:solidFill>
                  <a:srgbClr val="0066FF"/>
                </a:solidFill>
                <a:latin typeface="+mj-ea"/>
                <a:ea typeface="+mj-ea"/>
              </a:rPr>
              <a:t> 줄어듦</a:t>
            </a:r>
            <a:r>
              <a:rPr lang="en-US" altLang="ko-KR" sz="2000" dirty="0">
                <a:solidFill>
                  <a:srgbClr val="0066FF"/>
                </a:solidFill>
                <a:latin typeface="+mj-ea"/>
                <a:ea typeface="+mj-ea"/>
              </a:rPr>
              <a:t>, </a:t>
            </a:r>
            <a:r>
              <a:rPr lang="ko-KR" altLang="en-US" sz="2000" dirty="0">
                <a:solidFill>
                  <a:srgbClr val="0066FF"/>
                </a:solidFill>
                <a:latin typeface="+mj-ea"/>
                <a:ea typeface="+mj-ea"/>
              </a:rPr>
              <a:t>손님만 있고 주인이 없어짐</a:t>
            </a:r>
            <a:endParaRPr lang="en-US" altLang="ko-KR" sz="2000" dirty="0">
              <a:solidFill>
                <a:srgbClr val="0066FF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66FF"/>
                </a:solidFill>
                <a:latin typeface="+mj-ea"/>
                <a:ea typeface="+mj-ea"/>
              </a:rPr>
              <a:t>- </a:t>
            </a:r>
            <a:r>
              <a:rPr lang="ko-KR" altLang="en-US" sz="2000" dirty="0">
                <a:solidFill>
                  <a:srgbClr val="0066FF"/>
                </a:solidFill>
                <a:latin typeface="+mj-ea"/>
                <a:ea typeface="+mj-ea"/>
              </a:rPr>
              <a:t>과거 수직적 문화에 대한 </a:t>
            </a:r>
            <a:r>
              <a:rPr lang="en-US" altLang="ko-KR" sz="2000" dirty="0">
                <a:solidFill>
                  <a:srgbClr val="0066FF"/>
                </a:solidFill>
                <a:latin typeface="+mj-ea"/>
                <a:ea typeface="+mj-ea"/>
              </a:rPr>
              <a:t>MZ</a:t>
            </a:r>
            <a:r>
              <a:rPr lang="ko-KR" altLang="en-US" sz="2000" dirty="0">
                <a:solidFill>
                  <a:srgbClr val="0066FF"/>
                </a:solidFill>
                <a:latin typeface="+mj-ea"/>
                <a:ea typeface="+mj-ea"/>
              </a:rPr>
              <a:t>를 중심으로 한 거부감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EB6B3-A251-995C-34FD-02E78A260269}"/>
              </a:ext>
            </a:extLst>
          </p:cNvPr>
          <p:cNvSpPr txBox="1"/>
          <p:nvPr/>
        </p:nvSpPr>
        <p:spPr>
          <a:xfrm>
            <a:off x="2711205" y="4946563"/>
            <a:ext cx="6689059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66FF"/>
                </a:solidFill>
                <a:latin typeface="+mj-ea"/>
                <a:ea typeface="+mj-ea"/>
              </a:rPr>
              <a:t>새로운 패러다임 필요</a:t>
            </a:r>
            <a:r>
              <a:rPr lang="en-US" altLang="ko-KR" sz="4000" b="1" dirty="0">
                <a:solidFill>
                  <a:srgbClr val="0066FF"/>
                </a:solidFill>
                <a:latin typeface="+mj-ea"/>
                <a:ea typeface="+mj-ea"/>
              </a:rPr>
              <a:t>!</a:t>
            </a:r>
            <a:endParaRPr lang="ko-KR" altLang="en-US" sz="4000" b="1" dirty="0">
              <a:solidFill>
                <a:srgbClr val="0066FF"/>
              </a:solidFill>
              <a:latin typeface="+mj-ea"/>
              <a:ea typeface="+mj-ea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4752549" y="3983756"/>
            <a:ext cx="2242319" cy="4950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75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전 세계에서 가장 낮은 출산율"/>
          <p:cNvSpPr txBox="1">
            <a:spLocks noGrp="1"/>
          </p:cNvSpPr>
          <p:nvPr>
            <p:ph type="ctrTitle"/>
          </p:nvPr>
        </p:nvSpPr>
        <p:spPr>
          <a:xfrm>
            <a:off x="2298785" y="1406198"/>
            <a:ext cx="7872770" cy="32123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4400" b="1" dirty="0">
                <a:latin typeface="+mn-lt"/>
                <a:ea typeface="맑은 고딕"/>
              </a:rPr>
              <a:t>교회의 약한 고리 </a:t>
            </a:r>
            <a:br>
              <a:rPr lang="en-US" altLang="ko-KR" sz="4400" b="1" dirty="0">
                <a:latin typeface="+mn-lt"/>
                <a:ea typeface="맑은 고딕"/>
              </a:rPr>
            </a:br>
            <a:r>
              <a:rPr lang="en-US" altLang="ko-KR" sz="4400" b="1" dirty="0">
                <a:latin typeface="+mn-lt"/>
                <a:ea typeface="맑은 고딕"/>
              </a:rPr>
              <a:t>3040</a:t>
            </a:r>
            <a:r>
              <a:rPr lang="ko-KR" altLang="en-US" sz="4400" b="1" dirty="0">
                <a:latin typeface="+mn-lt"/>
                <a:ea typeface="맑은 고딕"/>
              </a:rPr>
              <a:t>세대</a:t>
            </a:r>
            <a:endParaRPr lang="ko-KR" altLang="en-US" sz="36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3544F5-3F6C-7F47-B4E9-5D0B83276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 smtClean="0"/>
              <a:pPr lvl="0">
                <a:defRPr/>
              </a:pPr>
              <a:t>14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6CCE719-3BC4-4F06-B7E3-A53FF7016DD8}"/>
              </a:ext>
            </a:extLst>
          </p:cNvPr>
          <p:cNvSpPr/>
          <p:nvPr/>
        </p:nvSpPr>
        <p:spPr>
          <a:xfrm>
            <a:off x="2679690" y="1357108"/>
            <a:ext cx="7315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2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</p:spTree>
    <p:extLst>
      <p:ext uri="{BB962C8B-B14F-4D97-AF65-F5344CB8AC3E}">
        <p14:creationId xmlns:p14="http://schemas.microsoft.com/office/powerpoint/2010/main" val="17977429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881D3A-6CBA-4626-9863-5F1B64967C25}"/>
              </a:ext>
            </a:extLst>
          </p:cNvPr>
          <p:cNvSpPr txBox="1"/>
          <p:nvPr/>
        </p:nvSpPr>
        <p:spPr>
          <a:xfrm>
            <a:off x="1761988" y="2121202"/>
            <a:ext cx="102893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dirty="0">
                <a:latin typeface="+mn-ea"/>
              </a:rPr>
              <a:t>1) </a:t>
            </a:r>
            <a:r>
              <a:rPr lang="ko-KR" altLang="en-US" sz="2600" dirty="0">
                <a:latin typeface="+mn-ea"/>
              </a:rPr>
              <a:t>절반 이상</a:t>
            </a:r>
            <a:r>
              <a:rPr lang="en-US" altLang="ko-KR" sz="2600" dirty="0">
                <a:latin typeface="+mn-ea"/>
              </a:rPr>
              <a:t>, </a:t>
            </a:r>
            <a:r>
              <a:rPr lang="ko-KR" altLang="en-US" sz="2600" dirty="0">
                <a:latin typeface="+mn-ea"/>
              </a:rPr>
              <a:t>직장 스트레스</a:t>
            </a:r>
            <a:r>
              <a:rPr lang="en-US" altLang="ko-KR" sz="2600" dirty="0">
                <a:latin typeface="+mn-ea"/>
              </a:rPr>
              <a:t>, </a:t>
            </a:r>
            <a:r>
              <a:rPr lang="ko-KR" altLang="en-US" sz="2600" dirty="0">
                <a:latin typeface="+mn-ea"/>
              </a:rPr>
              <a:t>가사</a:t>
            </a:r>
            <a:r>
              <a:rPr lang="en-US" altLang="ko-KR" sz="2600" dirty="0">
                <a:latin typeface="+mn-ea"/>
              </a:rPr>
              <a:t>/</a:t>
            </a:r>
            <a:r>
              <a:rPr lang="ko-KR" altLang="en-US" sz="2600" dirty="0">
                <a:latin typeface="+mn-ea"/>
              </a:rPr>
              <a:t>육아로 몸과 마음 지친다</a:t>
            </a:r>
            <a:endParaRPr lang="en-US" altLang="ko-KR" sz="2600" dirty="0">
              <a:latin typeface="+mn-ea"/>
            </a:endParaRPr>
          </a:p>
          <a:p>
            <a:r>
              <a:rPr lang="en-US" altLang="ko-KR" sz="2600" dirty="0">
                <a:latin typeface="+mn-ea"/>
                <a:sym typeface="Wingdings" panose="05000000000000000000" pitchFamily="2" charset="2"/>
              </a:rPr>
              <a:t>   </a:t>
            </a:r>
          </a:p>
          <a:p>
            <a:r>
              <a:rPr lang="en-US" altLang="ko-KR" sz="2600" dirty="0">
                <a:latin typeface="+mn-ea"/>
              </a:rPr>
              <a:t>2) </a:t>
            </a:r>
            <a:r>
              <a:rPr lang="ko-KR" altLang="en-US" sz="2600" dirty="0">
                <a:latin typeface="+mn-ea"/>
              </a:rPr>
              <a:t>하나님을 믿지만 그리스도는 잘 모르겠다 </a:t>
            </a:r>
            <a:r>
              <a:rPr lang="en-US" altLang="ko-KR" sz="2600" dirty="0">
                <a:latin typeface="+mn-ea"/>
              </a:rPr>
              <a:t>: 34%</a:t>
            </a:r>
          </a:p>
          <a:p>
            <a:endParaRPr lang="en-US" altLang="ko-KR" sz="2600" dirty="0">
              <a:latin typeface="+mn-ea"/>
            </a:endParaRPr>
          </a:p>
          <a:p>
            <a:r>
              <a:rPr lang="en-US" altLang="ko-KR" sz="2600" dirty="0">
                <a:latin typeface="+mn-ea"/>
              </a:rPr>
              <a:t>3) </a:t>
            </a:r>
            <a:r>
              <a:rPr lang="ko-KR" altLang="en-US" sz="2600" dirty="0">
                <a:latin typeface="+mn-ea"/>
              </a:rPr>
              <a:t>코로나 이후 </a:t>
            </a:r>
            <a:r>
              <a:rPr lang="ko-KR" altLang="en-US" sz="2600" dirty="0" err="1">
                <a:latin typeface="+mn-ea"/>
              </a:rPr>
              <a:t>현장예배</a:t>
            </a:r>
            <a:r>
              <a:rPr lang="ko-KR" altLang="en-US" sz="2600" dirty="0">
                <a:latin typeface="+mn-ea"/>
              </a:rPr>
              <a:t> </a:t>
            </a:r>
            <a:r>
              <a:rPr lang="ko-KR" altLang="en-US" sz="2600" dirty="0" err="1">
                <a:latin typeface="+mn-ea"/>
              </a:rPr>
              <a:t>이탈률</a:t>
            </a:r>
            <a:r>
              <a:rPr lang="ko-KR" altLang="en-US" sz="2600" dirty="0">
                <a:latin typeface="+mn-ea"/>
              </a:rPr>
              <a:t> </a:t>
            </a:r>
            <a:r>
              <a:rPr lang="en-US" altLang="ko-KR" sz="2600" dirty="0">
                <a:latin typeface="+mn-ea"/>
              </a:rPr>
              <a:t>43%</a:t>
            </a:r>
            <a:r>
              <a:rPr lang="en-US" altLang="ko-KR" sz="2600" dirty="0">
                <a:latin typeface="+mn-ea"/>
                <a:sym typeface="Wingdings" panose="05000000000000000000" pitchFamily="2" charset="2"/>
              </a:rPr>
              <a:t>  </a:t>
            </a:r>
            <a:r>
              <a:rPr lang="ko-KR" altLang="en-US" sz="2600" dirty="0">
                <a:latin typeface="+mn-ea"/>
                <a:sym typeface="Wingdings" panose="05000000000000000000" pitchFamily="2" charset="2"/>
              </a:rPr>
              <a:t>신앙수준 약화</a:t>
            </a:r>
            <a:endParaRPr lang="en-US" altLang="ko-KR" sz="2600" dirty="0">
              <a:latin typeface="+mn-ea"/>
              <a:sym typeface="Wingdings" panose="05000000000000000000" pitchFamily="2" charset="2"/>
            </a:endParaRPr>
          </a:p>
          <a:p>
            <a:endParaRPr lang="en-US" altLang="ko-KR" sz="2600" dirty="0">
              <a:latin typeface="+mn-ea"/>
              <a:sym typeface="Wingdings" panose="05000000000000000000" pitchFamily="2" charset="2"/>
            </a:endParaRPr>
          </a:p>
          <a:p>
            <a:r>
              <a:rPr lang="en-US" altLang="ko-KR" sz="2600" dirty="0">
                <a:latin typeface="+mn-ea"/>
                <a:sym typeface="Wingdings" panose="05000000000000000000" pitchFamily="2" charset="2"/>
              </a:rPr>
              <a:t>4) </a:t>
            </a:r>
            <a:r>
              <a:rPr lang="ko-KR" altLang="en-US" sz="2600" dirty="0">
                <a:latin typeface="+mn-ea"/>
                <a:sym typeface="Wingdings" panose="05000000000000000000" pitchFamily="2" charset="2"/>
              </a:rPr>
              <a:t>현장예배 이탈 </a:t>
            </a:r>
            <a:r>
              <a:rPr lang="en-US" altLang="ko-KR" sz="2600" dirty="0">
                <a:latin typeface="+mn-ea"/>
                <a:sym typeface="Wingdings" panose="05000000000000000000" pitchFamily="2" charset="2"/>
              </a:rPr>
              <a:t>3040, 10</a:t>
            </a:r>
            <a:r>
              <a:rPr lang="ko-KR" altLang="en-US" sz="2600" dirty="0">
                <a:latin typeface="+mn-ea"/>
                <a:sym typeface="Wingdings" panose="05000000000000000000" pitchFamily="2" charset="2"/>
              </a:rPr>
              <a:t>년 후 교회 이탈 의향 </a:t>
            </a:r>
            <a:r>
              <a:rPr lang="en-US" altLang="ko-KR" sz="2600" dirty="0">
                <a:latin typeface="+mn-ea"/>
                <a:sym typeface="Wingdings" panose="05000000000000000000" pitchFamily="2" charset="2"/>
              </a:rPr>
              <a:t>73%</a:t>
            </a:r>
          </a:p>
          <a:p>
            <a:endParaRPr lang="en-US" altLang="ko-KR" sz="2600" dirty="0">
              <a:latin typeface="+mn-ea"/>
            </a:endParaRPr>
          </a:p>
          <a:p>
            <a:r>
              <a:rPr lang="en-US" altLang="ko-KR" sz="2600" dirty="0">
                <a:latin typeface="+mn-ea"/>
              </a:rPr>
              <a:t>5) </a:t>
            </a:r>
            <a:r>
              <a:rPr lang="ko-KR" altLang="en-US" sz="2600" dirty="0">
                <a:latin typeface="+mn-ea"/>
              </a:rPr>
              <a:t>이들의 자녀들 교회학교 </a:t>
            </a:r>
            <a:r>
              <a:rPr lang="ko-KR" altLang="en-US" sz="2600" dirty="0" err="1">
                <a:latin typeface="+mn-ea"/>
              </a:rPr>
              <a:t>불출석</a:t>
            </a:r>
            <a:endParaRPr lang="en-US" altLang="ko-KR" sz="2600" dirty="0">
              <a:latin typeface="+mn-ea"/>
            </a:endParaRPr>
          </a:p>
          <a:p>
            <a:endParaRPr lang="en-US" altLang="ko-KR" sz="2600" dirty="0"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3952B-EAE4-7884-2EFE-F44D1281455C}"/>
              </a:ext>
            </a:extLst>
          </p:cNvPr>
          <p:cNvSpPr txBox="1"/>
          <p:nvPr/>
        </p:nvSpPr>
        <p:spPr>
          <a:xfrm>
            <a:off x="1226778" y="835826"/>
            <a:ext cx="7809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+mn-ea"/>
              </a:rPr>
              <a:t>    </a:t>
            </a:r>
            <a:r>
              <a:rPr lang="ko-KR" altLang="en-US" sz="3600" b="1" dirty="0">
                <a:latin typeface="+mn-ea"/>
              </a:rPr>
              <a:t>교회의 약한 고리</a:t>
            </a:r>
            <a:r>
              <a:rPr lang="en-US" altLang="ko-KR" sz="3600" b="1" dirty="0">
                <a:latin typeface="+mn-ea"/>
              </a:rPr>
              <a:t>, 3040</a:t>
            </a:r>
            <a:r>
              <a:rPr lang="ko-KR" altLang="en-US" sz="3600" b="1" dirty="0">
                <a:latin typeface="+mn-ea"/>
              </a:rPr>
              <a:t>세대</a:t>
            </a:r>
            <a:r>
              <a:rPr lang="en-US" altLang="ko-KR" sz="3600" b="1" dirty="0">
                <a:latin typeface="+mn-ea"/>
              </a:rPr>
              <a:t>!</a:t>
            </a:r>
          </a:p>
        </p:txBody>
      </p:sp>
      <p:sp>
        <p:nvSpPr>
          <p:cNvPr id="3" name="슬라이드 번호 개체 틀 7">
            <a:extLst>
              <a:ext uri="{FF2B5EF4-FFF2-40B4-BE49-F238E27FC236}">
                <a16:creationId xmlns:a16="http://schemas.microsoft.com/office/drawing/2014/main" id="{2FCD0444-AA2E-660E-2C65-8BE81E126FE2}"/>
              </a:ext>
            </a:extLst>
          </p:cNvPr>
          <p:cNvSpPr txBox="1">
            <a:spLocks/>
          </p:cNvSpPr>
          <p:nvPr/>
        </p:nvSpPr>
        <p:spPr>
          <a:xfrm>
            <a:off x="8488680" y="61560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25A02-260B-4665-8922-B147155A1493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1383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221482" y="643360"/>
            <a:ext cx="10212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목회자가 생각하는 향후 목회 중점 세대</a:t>
            </a:r>
            <a:r>
              <a:rPr lang="en-US" altLang="ko-KR" sz="3200" b="1" dirty="0">
                <a:solidFill>
                  <a:prstClr val="black"/>
                </a:solidFill>
              </a:rPr>
              <a:t>, 3040</a:t>
            </a:r>
            <a:r>
              <a:rPr lang="ko-KR" altLang="en-US" sz="3200" b="1" dirty="0">
                <a:solidFill>
                  <a:prstClr val="black"/>
                </a:solidFill>
              </a:rPr>
              <a:t>세대</a:t>
            </a:r>
            <a:r>
              <a:rPr lang="en-US" altLang="ko-KR" sz="3200" b="1" dirty="0">
                <a:solidFill>
                  <a:prstClr val="black"/>
                </a:solidFill>
              </a:rPr>
              <a:t>!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1257856" y="163958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향후 목회 중점 세대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(Base=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담임목사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N=500, %)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</p:txBody>
      </p:sp>
      <p:graphicFrame>
        <p:nvGraphicFramePr>
          <p:cNvPr id="2" name="개체 2">
            <a:extLst>
              <a:ext uri="{FF2B5EF4-FFF2-40B4-BE49-F238E27FC236}">
                <a16:creationId xmlns:a16="http://schemas.microsoft.com/office/drawing/2014/main" id="{4581A8C6-4EFC-008B-F68D-D100C9DD2993}"/>
              </a:ext>
            </a:extLst>
          </p:cNvPr>
          <p:cNvGraphicFramePr>
            <a:graphicFrameLocks/>
          </p:cNvGraphicFramePr>
          <p:nvPr/>
        </p:nvGraphicFramePr>
        <p:xfrm>
          <a:off x="931362" y="2127544"/>
          <a:ext cx="957392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oup 94">
            <a:extLst>
              <a:ext uri="{FF2B5EF4-FFF2-40B4-BE49-F238E27FC236}">
                <a16:creationId xmlns:a16="http://schemas.microsoft.com/office/drawing/2014/main" id="{4C88DF7F-E0EB-2A87-9E6B-244413F9C81A}"/>
              </a:ext>
            </a:extLst>
          </p:cNvPr>
          <p:cNvGraphicFramePr>
            <a:graphicFrameLocks noGrp="1"/>
          </p:cNvGraphicFramePr>
          <p:nvPr/>
        </p:nvGraphicFramePr>
        <p:xfrm>
          <a:off x="1127651" y="5191652"/>
          <a:ext cx="9205714" cy="769430"/>
        </p:xfrm>
        <a:graphic>
          <a:graphicData uri="http://schemas.openxmlformats.org/drawingml/2006/table">
            <a:tbl>
              <a:tblPr/>
              <a:tblGrid>
                <a:gridCol w="1315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102">
                  <a:extLst>
                    <a:ext uri="{9D8B030D-6E8A-4147-A177-3AD203B41FA5}">
                      <a16:colId xmlns:a16="http://schemas.microsoft.com/office/drawing/2014/main" val="1589691595"/>
                    </a:ext>
                  </a:extLst>
                </a:gridCol>
                <a:gridCol w="1315102">
                  <a:extLst>
                    <a:ext uri="{9D8B030D-6E8A-4147-A177-3AD203B41FA5}">
                      <a16:colId xmlns:a16="http://schemas.microsoft.com/office/drawing/2014/main" val="3207698179"/>
                    </a:ext>
                  </a:extLst>
                </a:gridCol>
                <a:gridCol w="1315102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315102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315102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315102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교회학교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청소년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MZ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세대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(2030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세대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3040</a:t>
                      </a:r>
                      <a:r>
                        <a:rPr kumimoji="1" lang="ko-KR" altLang="en-US" sz="16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세대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50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노년세대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(60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대 이상 고령층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모든 세대를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비슷한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비중으로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374265" y="5985009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16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62710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620053" y="726660"/>
            <a:ext cx="9277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교회 내 </a:t>
            </a:r>
            <a:r>
              <a:rPr lang="en-US" altLang="ko-KR" sz="3200" b="1" dirty="0">
                <a:solidFill>
                  <a:prstClr val="black"/>
                </a:solidFill>
              </a:rPr>
              <a:t>3040/</a:t>
            </a:r>
            <a:r>
              <a:rPr lang="ko-KR" altLang="en-US" sz="3200" b="1" dirty="0" err="1">
                <a:solidFill>
                  <a:prstClr val="black"/>
                </a:solidFill>
              </a:rPr>
              <a:t>젊은부부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모임 </a:t>
            </a:r>
            <a:r>
              <a:rPr lang="en-US" altLang="ko-KR" sz="3200" b="1" dirty="0">
                <a:solidFill>
                  <a:prstClr val="black"/>
                </a:solidFill>
              </a:rPr>
              <a:t>‘</a:t>
            </a:r>
            <a:r>
              <a:rPr lang="ko-KR" altLang="en-US" sz="3200" b="1" dirty="0">
                <a:solidFill>
                  <a:prstClr val="black"/>
                </a:solidFill>
              </a:rPr>
              <a:t>있다</a:t>
            </a:r>
            <a:r>
              <a:rPr lang="en-US" altLang="ko-KR" sz="3200" b="1" dirty="0">
                <a:solidFill>
                  <a:prstClr val="black"/>
                </a:solidFill>
              </a:rPr>
              <a:t>’, 41%!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78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3040</a:t>
            </a:r>
            <a:r>
              <a:rPr lang="ko-KR" altLang="en-US" dirty="0">
                <a:solidFill>
                  <a:prstClr val="black"/>
                </a:solidFill>
              </a:rPr>
              <a:t>세대 모임 보유 여부 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N=500, %)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80593C5-2D88-40BB-B75F-C8906C1C902E}"/>
              </a:ext>
            </a:extLst>
          </p:cNvPr>
          <p:cNvGrpSpPr/>
          <p:nvPr/>
        </p:nvGrpSpPr>
        <p:grpSpPr>
          <a:xfrm>
            <a:off x="3183979" y="2565912"/>
            <a:ext cx="3379900" cy="3036972"/>
            <a:chOff x="1756999" y="5052916"/>
            <a:chExt cx="1566830" cy="1612550"/>
          </a:xfrm>
        </p:grpSpPr>
        <p:graphicFrame>
          <p:nvGraphicFramePr>
            <p:cNvPr id="16" name="차트 15">
              <a:extLst>
                <a:ext uri="{FF2B5EF4-FFF2-40B4-BE49-F238E27FC236}">
                  <a16:creationId xmlns:a16="http://schemas.microsoft.com/office/drawing/2014/main" id="{509E1B4C-5B81-4F38-93C0-0267E1BE5A8C}"/>
                </a:ext>
              </a:extLst>
            </p:cNvPr>
            <p:cNvGraphicFramePr/>
            <p:nvPr/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91E430A-D0B9-4224-A3A6-39F09B8569E6}"/>
                </a:ext>
              </a:extLst>
            </p:cNvPr>
            <p:cNvSpPr/>
            <p:nvPr/>
          </p:nvSpPr>
          <p:spPr>
            <a:xfrm>
              <a:off x="2151797" y="5456792"/>
              <a:ext cx="775220" cy="800226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</a:endParaRPr>
            </a:p>
          </p:txBody>
        </p: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E16176E-EBCB-4C97-9F26-D135CE86291C}"/>
              </a:ext>
            </a:extLst>
          </p:cNvPr>
          <p:cNvSpPr/>
          <p:nvPr/>
        </p:nvSpPr>
        <p:spPr>
          <a:xfrm>
            <a:off x="2142951" y="4058397"/>
            <a:ext cx="145248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모두 없다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59%</a:t>
            </a:r>
            <a:endParaRPr lang="ko-KR" altLang="en-US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AA5CB3A-82AE-4B83-B610-81E3679532F1}"/>
              </a:ext>
            </a:extLst>
          </p:cNvPr>
          <p:cNvSpPr/>
          <p:nvPr/>
        </p:nvSpPr>
        <p:spPr>
          <a:xfrm>
            <a:off x="5879493" y="4578583"/>
            <a:ext cx="145248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젊은 부부를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위한 모임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23%</a:t>
            </a:r>
            <a:endParaRPr lang="ko-KR" altLang="en-US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E44294A-7D58-4F9D-864F-C5D5AD96D459}"/>
              </a:ext>
            </a:extLst>
          </p:cNvPr>
          <p:cNvSpPr/>
          <p:nvPr/>
        </p:nvSpPr>
        <p:spPr>
          <a:xfrm>
            <a:off x="5566328" y="2371813"/>
            <a:ext cx="17978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30~40</a:t>
            </a: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대 모임</a:t>
            </a:r>
            <a:endParaRPr lang="en-US" altLang="ko-KR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결혼 상관 없이</a:t>
            </a: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)</a:t>
            </a: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sz="1600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18%</a:t>
            </a:r>
            <a:endParaRPr lang="ko-KR" altLang="en-US" sz="1600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653827" y="5833580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746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0" y="1525325"/>
            <a:ext cx="109436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</a:rPr>
              <a:t>[</a:t>
            </a:r>
            <a:r>
              <a:rPr lang="ko-KR" altLang="en-US" sz="1600" dirty="0">
                <a:solidFill>
                  <a:prstClr val="black"/>
                </a:solidFill>
              </a:rPr>
              <a:t>그림</a:t>
            </a:r>
            <a:r>
              <a:rPr lang="en-US" altLang="ko-KR" sz="1600" dirty="0">
                <a:solidFill>
                  <a:prstClr val="black"/>
                </a:solidFill>
              </a:rPr>
              <a:t>] </a:t>
            </a:r>
            <a:r>
              <a:rPr lang="ko-KR" altLang="en-US" sz="1600" dirty="0">
                <a:solidFill>
                  <a:prstClr val="black"/>
                </a:solidFill>
              </a:rPr>
              <a:t>교회 내 </a:t>
            </a:r>
            <a:r>
              <a:rPr lang="en-US" altLang="ko-KR" sz="1600" dirty="0">
                <a:solidFill>
                  <a:prstClr val="black"/>
                </a:solidFill>
              </a:rPr>
              <a:t>3040 </a:t>
            </a:r>
            <a:r>
              <a:rPr lang="ko-KR" altLang="en-US" sz="1600" dirty="0">
                <a:solidFill>
                  <a:prstClr val="black"/>
                </a:solidFill>
              </a:rPr>
              <a:t>모임 참여 의향</a:t>
            </a:r>
            <a:r>
              <a:rPr lang="en-US" altLang="ko-KR" sz="1600" dirty="0">
                <a:solidFill>
                  <a:prstClr val="black"/>
                </a:solidFill>
              </a:rPr>
              <a:t>/</a:t>
            </a:r>
            <a:r>
              <a:rPr lang="ko-KR" altLang="en-US" sz="1600" dirty="0">
                <a:solidFill>
                  <a:prstClr val="black"/>
                </a:solidFill>
              </a:rPr>
              <a:t>필요성 </a:t>
            </a:r>
            <a:r>
              <a:rPr lang="en-US" altLang="ko-KR" sz="1600" dirty="0"/>
              <a:t>(Base=</a:t>
            </a:r>
            <a:r>
              <a:rPr lang="ko-KR" altLang="en-US" sz="1600" dirty="0"/>
              <a:t>교회 출석자</a:t>
            </a:r>
            <a:r>
              <a:rPr lang="en-US" altLang="ko-KR" sz="1600" dirty="0"/>
              <a:t>&amp;</a:t>
            </a:r>
            <a:r>
              <a:rPr lang="ko-KR" altLang="en-US" sz="1600" dirty="0"/>
              <a:t>만</a:t>
            </a:r>
            <a:r>
              <a:rPr lang="en-US" altLang="ko-KR" sz="1600" dirty="0"/>
              <a:t>30~49</a:t>
            </a:r>
            <a:r>
              <a:rPr lang="ko-KR" altLang="en-US" sz="1600" dirty="0"/>
              <a:t>세</a:t>
            </a:r>
            <a:r>
              <a:rPr lang="en-US" altLang="ko-KR" sz="1600" dirty="0"/>
              <a:t>,’</a:t>
            </a:r>
            <a:r>
              <a:rPr lang="ko-KR" altLang="en-US" sz="1600" dirty="0"/>
              <a:t>매우</a:t>
            </a:r>
            <a:r>
              <a:rPr lang="en-US" altLang="ko-KR" sz="1600" dirty="0"/>
              <a:t>+</a:t>
            </a:r>
            <a:r>
              <a:rPr lang="ko-KR" altLang="en-US" sz="1600" dirty="0"/>
              <a:t>약간</a:t>
            </a:r>
            <a:r>
              <a:rPr lang="en-US" altLang="ko-KR" sz="1600" dirty="0"/>
              <a:t>‘</a:t>
            </a:r>
            <a:r>
              <a:rPr lang="ko-KR" altLang="en-US" sz="1600" dirty="0"/>
              <a:t>있다</a:t>
            </a:r>
            <a:r>
              <a:rPr lang="en-US" altLang="ko-KR" sz="1600" dirty="0"/>
              <a:t>,%)</a:t>
            </a:r>
            <a:endParaRPr lang="ko-KR" altLang="en-US" sz="1600" dirty="0"/>
          </a:p>
          <a:p>
            <a:endParaRPr lang="ko-KR" altLang="en-US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536926" y="649470"/>
            <a:ext cx="8626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</a:rPr>
              <a:t>3040</a:t>
            </a:r>
            <a:r>
              <a:rPr lang="ko-KR" altLang="en-US" sz="3200" b="1" dirty="0">
                <a:solidFill>
                  <a:prstClr val="black"/>
                </a:solidFill>
              </a:rPr>
              <a:t>세대</a:t>
            </a:r>
            <a:r>
              <a:rPr lang="en-US" altLang="ko-KR" sz="3200" b="1" dirty="0">
                <a:solidFill>
                  <a:prstClr val="black"/>
                </a:solidFill>
              </a:rPr>
              <a:t>, ‘</a:t>
            </a:r>
            <a:r>
              <a:rPr lang="ko-KR" altLang="en-US" sz="3200" b="1" dirty="0">
                <a:solidFill>
                  <a:prstClr val="black"/>
                </a:solidFill>
              </a:rPr>
              <a:t>우리들을 위해 모임 만들어달라</a:t>
            </a:r>
            <a:r>
              <a:rPr lang="en-US" altLang="ko-KR" sz="3200" b="1" dirty="0">
                <a:solidFill>
                  <a:prstClr val="black"/>
                </a:solidFill>
              </a:rPr>
              <a:t>!’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개체 2">
            <a:extLst>
              <a:ext uri="{FF2B5EF4-FFF2-40B4-BE49-F238E27FC236}">
                <a16:creationId xmlns:a16="http://schemas.microsoft.com/office/drawing/2014/main" id="{719E0F33-62F7-6E5D-FD1E-1FEF8F11F3AC}"/>
              </a:ext>
            </a:extLst>
          </p:cNvPr>
          <p:cNvGraphicFramePr>
            <a:graphicFrameLocks/>
          </p:cNvGraphicFramePr>
          <p:nvPr/>
        </p:nvGraphicFramePr>
        <p:xfrm>
          <a:off x="836123" y="2125489"/>
          <a:ext cx="9431421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oup 94">
            <a:extLst>
              <a:ext uri="{FF2B5EF4-FFF2-40B4-BE49-F238E27FC236}">
                <a16:creationId xmlns:a16="http://schemas.microsoft.com/office/drawing/2014/main" id="{9168B620-974A-11CB-8CED-4286AE31E21D}"/>
              </a:ext>
            </a:extLst>
          </p:cNvPr>
          <p:cNvGraphicFramePr>
            <a:graphicFrameLocks noGrp="1"/>
          </p:cNvGraphicFramePr>
          <p:nvPr/>
        </p:nvGraphicFramePr>
        <p:xfrm>
          <a:off x="1017485" y="4995501"/>
          <a:ext cx="9068696" cy="1037654"/>
        </p:xfrm>
        <a:graphic>
          <a:graphicData uri="http://schemas.openxmlformats.org/drawingml/2006/table">
            <a:tbl>
              <a:tblPr/>
              <a:tblGrid>
                <a:gridCol w="2267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174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2267174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2267174">
                  <a:extLst>
                    <a:ext uri="{9D8B030D-6E8A-4147-A177-3AD203B41FA5}">
                      <a16:colId xmlns:a16="http://schemas.microsoft.com/office/drawing/2014/main" val="3974892906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3040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모임참여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의향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(N=174)</a:t>
                      </a:r>
                      <a:endParaRPr kumimoji="1" lang="ko-KR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3040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부부 모임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참여 의향</a:t>
                      </a:r>
                      <a:b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</a:b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(N=117)</a:t>
                      </a:r>
                      <a:endParaRPr kumimoji="1" lang="ko-KR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3040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직장인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모임 필요성</a:t>
                      </a:r>
                      <a:b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</a:b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(N=422)</a:t>
                      </a:r>
                      <a:b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</a:br>
                      <a:endParaRPr kumimoji="1" lang="ko-KR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3040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부부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육아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모임 필요성</a:t>
                      </a:r>
                      <a:b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</a:b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(N=353)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95054" y="2250374"/>
            <a:ext cx="410721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담임목사</a:t>
            </a:r>
            <a:r>
              <a:rPr lang="en-US" altLang="ko-KR" dirty="0"/>
              <a:t>, 3040 </a:t>
            </a:r>
            <a:r>
              <a:rPr lang="ko-KR" altLang="en-US" dirty="0"/>
              <a:t>모임 </a:t>
            </a:r>
            <a:r>
              <a:rPr lang="en-US" altLang="ko-KR" dirty="0"/>
              <a:t>‘</a:t>
            </a:r>
            <a:r>
              <a:rPr lang="ko-KR" altLang="en-US" dirty="0"/>
              <a:t>필요하다</a:t>
            </a:r>
            <a:r>
              <a:rPr lang="en-US" altLang="ko-KR" dirty="0"/>
              <a:t>’</a:t>
            </a:r>
            <a:r>
              <a:rPr lang="ko-KR" altLang="en-US" dirty="0"/>
              <a:t> </a:t>
            </a:r>
            <a:r>
              <a:rPr lang="en-US" altLang="ko-KR" dirty="0"/>
              <a:t>98.5%</a:t>
            </a:r>
            <a:endParaRPr lang="ko-KR" alt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11EB2E1-08CB-65E2-5F9A-DDA110D29658}"/>
              </a:ext>
            </a:extLst>
          </p:cNvPr>
          <p:cNvGraphicFramePr>
            <a:graphicFrameLocks noGrp="1"/>
          </p:cNvGraphicFramePr>
          <p:nvPr/>
        </p:nvGraphicFramePr>
        <p:xfrm>
          <a:off x="2683452" y="3104796"/>
          <a:ext cx="1073159" cy="830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049">
                  <a:extLst>
                    <a:ext uri="{9D8B030D-6E8A-4147-A177-3AD203B41FA5}">
                      <a16:colId xmlns:a16="http://schemas.microsoft.com/office/drawing/2014/main" val="471217135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3497455580"/>
                    </a:ext>
                  </a:extLst>
                </a:gridCol>
              </a:tblGrid>
              <a:tr h="2076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연령별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3831111"/>
                  </a:ext>
                </a:extLst>
              </a:tr>
              <a:tr h="3036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30</a:t>
                      </a:r>
                      <a:r>
                        <a:rPr lang="ko-KR" alt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04749"/>
                  </a:ext>
                </a:extLst>
              </a:tr>
              <a:tr h="3036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 dirty="0">
                          <a:effectLst/>
                        </a:rPr>
                        <a:t>40</a:t>
                      </a:r>
                      <a:r>
                        <a:rPr lang="ko-KR" altLang="en-US" sz="1400" b="0" u="none" strike="noStrike" dirty="0">
                          <a:effectLst/>
                        </a:rPr>
                        <a:t>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52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888596"/>
                  </a:ext>
                </a:extLst>
              </a:tr>
            </a:tbl>
          </a:graphicData>
        </a:graphic>
      </p:graphicFrame>
      <p:cxnSp>
        <p:nvCxnSpPr>
          <p:cNvPr id="6" name="직선 화살표 연결선 5"/>
          <p:cNvCxnSpPr/>
          <p:nvPr/>
        </p:nvCxnSpPr>
        <p:spPr>
          <a:xfrm>
            <a:off x="2463638" y="3302324"/>
            <a:ext cx="2096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303996" y="6004456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만</a:t>
            </a:r>
            <a:r>
              <a:rPr lang="en-US" altLang="ko-KR" sz="1300" dirty="0"/>
              <a:t>19</a:t>
            </a:r>
            <a:r>
              <a:rPr lang="ko-KR" altLang="en-US" sz="1300" dirty="0"/>
              <a:t>세 이상 개신교인</a:t>
            </a:r>
            <a:r>
              <a:rPr lang="en-US" altLang="ko-KR" sz="1300" dirty="0"/>
              <a:t>, 2000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온라인조사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405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개체 2">
            <a:extLst>
              <a:ext uri="{FF2B5EF4-FFF2-40B4-BE49-F238E27FC236}">
                <a16:creationId xmlns:a16="http://schemas.microsoft.com/office/drawing/2014/main" id="{12A06DF5-3B5F-4F14-80A8-E8004141B63B}"/>
              </a:ext>
            </a:extLst>
          </p:cNvPr>
          <p:cNvGraphicFramePr>
            <a:graphicFrameLocks/>
          </p:cNvGraphicFramePr>
          <p:nvPr/>
        </p:nvGraphicFramePr>
        <p:xfrm>
          <a:off x="48823" y="2381959"/>
          <a:ext cx="9412567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0" y="1525325"/>
            <a:ext cx="106420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>
                <a:solidFill>
                  <a:prstClr val="black"/>
                </a:solidFill>
              </a:rPr>
              <a:t>[</a:t>
            </a:r>
            <a:r>
              <a:rPr lang="ko-KR" altLang="en-US" sz="1700" dirty="0">
                <a:solidFill>
                  <a:prstClr val="black"/>
                </a:solidFill>
              </a:rPr>
              <a:t>그림</a:t>
            </a:r>
            <a:r>
              <a:rPr lang="en-US" altLang="ko-KR" sz="1700" dirty="0">
                <a:solidFill>
                  <a:prstClr val="black"/>
                </a:solidFill>
              </a:rPr>
              <a:t>] </a:t>
            </a:r>
            <a:r>
              <a:rPr lang="ko-KR" altLang="en-US" sz="1700" dirty="0">
                <a:solidFill>
                  <a:prstClr val="black"/>
                </a:solidFill>
              </a:rPr>
              <a:t>교회 내 탁아 역할 부서</a:t>
            </a:r>
            <a:r>
              <a:rPr lang="en-US" altLang="ko-KR" sz="1700" dirty="0">
                <a:solidFill>
                  <a:prstClr val="black"/>
                </a:solidFill>
              </a:rPr>
              <a:t> </a:t>
            </a:r>
            <a:r>
              <a:rPr lang="ko-KR" altLang="en-US" sz="1700" dirty="0">
                <a:solidFill>
                  <a:prstClr val="black"/>
                </a:solidFill>
              </a:rPr>
              <a:t>필요성 </a:t>
            </a:r>
            <a:r>
              <a:rPr lang="en-US" altLang="ko-KR" sz="1700" dirty="0"/>
              <a:t>(Base=</a:t>
            </a:r>
            <a:r>
              <a:rPr lang="ko-KR" altLang="en-US" sz="1700" dirty="0"/>
              <a:t>교회 출석자 </a:t>
            </a:r>
            <a:r>
              <a:rPr lang="en-US" altLang="ko-KR" sz="1700" dirty="0"/>
              <a:t>&amp; </a:t>
            </a:r>
            <a:r>
              <a:rPr lang="ko-KR" altLang="en-US" sz="1700" dirty="0"/>
              <a:t>만</a:t>
            </a:r>
            <a:r>
              <a:rPr lang="en-US" altLang="ko-KR" sz="1700" dirty="0"/>
              <a:t>30~49</a:t>
            </a:r>
            <a:r>
              <a:rPr lang="ko-KR" altLang="en-US" sz="1700" dirty="0"/>
              <a:t>세 </a:t>
            </a:r>
            <a:r>
              <a:rPr lang="en-US" altLang="ko-KR" sz="1700" dirty="0"/>
              <a:t>&amp; </a:t>
            </a:r>
            <a:r>
              <a:rPr lang="ko-KR" altLang="en-US" sz="1700" dirty="0"/>
              <a:t>유아</a:t>
            </a:r>
            <a:r>
              <a:rPr lang="en-US" altLang="ko-KR" sz="1700" dirty="0"/>
              <a:t>~</a:t>
            </a:r>
            <a:r>
              <a:rPr lang="ko-KR" altLang="en-US" sz="1700" dirty="0"/>
              <a:t>고등 자녀 있음</a:t>
            </a:r>
            <a:r>
              <a:rPr lang="en-US" altLang="ko-KR" sz="1700" dirty="0"/>
              <a:t>, N=244, %)</a:t>
            </a:r>
            <a:endParaRPr lang="ko-KR" altLang="en-US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2302885" y="596032"/>
            <a:ext cx="728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교회 내 </a:t>
            </a:r>
            <a:r>
              <a:rPr lang="ko-KR" altLang="en-US" sz="3200" b="1" dirty="0" err="1">
                <a:solidFill>
                  <a:prstClr val="black"/>
                </a:solidFill>
              </a:rPr>
              <a:t>아이돌봄</a:t>
            </a:r>
            <a:r>
              <a:rPr lang="ko-KR" altLang="en-US" sz="3200" b="1" dirty="0">
                <a:solidFill>
                  <a:prstClr val="black"/>
                </a:solidFill>
              </a:rPr>
              <a:t> 역할 필요</a:t>
            </a:r>
            <a:r>
              <a:rPr lang="en-US" altLang="ko-KR" sz="3200" b="1" dirty="0">
                <a:solidFill>
                  <a:prstClr val="black"/>
                </a:solidFill>
              </a:rPr>
              <a:t>, 85.6%!                              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Group 94">
            <a:extLst>
              <a:ext uri="{FF2B5EF4-FFF2-40B4-BE49-F238E27FC236}">
                <a16:creationId xmlns:a16="http://schemas.microsoft.com/office/drawing/2014/main" id="{80B7D256-D9F9-4236-8704-46463A83E319}"/>
              </a:ext>
            </a:extLst>
          </p:cNvPr>
          <p:cNvGraphicFramePr>
            <a:graphicFrameLocks noGrp="1"/>
          </p:cNvGraphicFramePr>
          <p:nvPr/>
        </p:nvGraphicFramePr>
        <p:xfrm>
          <a:off x="227299" y="5428255"/>
          <a:ext cx="9050572" cy="426358"/>
        </p:xfrm>
        <a:graphic>
          <a:graphicData uri="http://schemas.openxmlformats.org/drawingml/2006/table">
            <a:tbl>
              <a:tblPr/>
              <a:tblGrid>
                <a:gridCol w="2262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643">
                  <a:extLst>
                    <a:ext uri="{9D8B030D-6E8A-4147-A177-3AD203B41FA5}">
                      <a16:colId xmlns:a16="http://schemas.microsoft.com/office/drawing/2014/main" val="1597666788"/>
                    </a:ext>
                  </a:extLst>
                </a:gridCol>
                <a:gridCol w="2262643">
                  <a:extLst>
                    <a:ext uri="{9D8B030D-6E8A-4147-A177-3AD203B41FA5}">
                      <a16:colId xmlns:a16="http://schemas.microsoft.com/office/drawing/2014/main" val="3534613874"/>
                    </a:ext>
                  </a:extLst>
                </a:gridCol>
                <a:gridCol w="2262643">
                  <a:extLst>
                    <a:ext uri="{9D8B030D-6E8A-4147-A177-3AD203B41FA5}">
                      <a16:colId xmlns:a16="http://schemas.microsoft.com/office/drawing/2014/main" val="165387068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매우 필요하다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약간 필요하다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별로 </a:t>
                      </a: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필요없다</a:t>
                      </a:r>
                      <a:endParaRPr kumimoji="1" lang="ko-KR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전혀 </a:t>
                      </a: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필요없다</a:t>
                      </a:r>
                      <a:endParaRPr kumimoji="1" lang="ko-KR" altLang="en-US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A7C7F9D9-8B5F-47D2-9C81-392900D9F75D}"/>
              </a:ext>
            </a:extLst>
          </p:cNvPr>
          <p:cNvSpPr/>
          <p:nvPr/>
        </p:nvSpPr>
        <p:spPr>
          <a:xfrm>
            <a:off x="1371958" y="2459578"/>
            <a:ext cx="2229891" cy="1276351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707136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560469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521061"/>
              <a:gd name="connsiteY0" fmla="*/ 3618574 h 3618574"/>
              <a:gd name="connsiteX1" fmla="*/ 25636 w 1521061"/>
              <a:gd name="connsiteY1" fmla="*/ 0 h 3618574"/>
              <a:gd name="connsiteX2" fmla="*/ 1521061 w 1521061"/>
              <a:gd name="connsiteY2" fmla="*/ 0 h 3618574"/>
              <a:gd name="connsiteX3" fmla="*/ 1521061 w 1521061"/>
              <a:gd name="connsiteY3" fmla="*/ 1628775 h 3618574"/>
              <a:gd name="connsiteX0" fmla="*/ 0 w 1546697"/>
              <a:gd name="connsiteY0" fmla="*/ 3651814 h 3651814"/>
              <a:gd name="connsiteX1" fmla="*/ 51272 w 1546697"/>
              <a:gd name="connsiteY1" fmla="*/ 0 h 3651814"/>
              <a:gd name="connsiteX2" fmla="*/ 1546697 w 1546697"/>
              <a:gd name="connsiteY2" fmla="*/ 0 h 3651814"/>
              <a:gd name="connsiteX3" fmla="*/ 1546697 w 1546697"/>
              <a:gd name="connsiteY3" fmla="*/ 1628775 h 3651814"/>
              <a:gd name="connsiteX0" fmla="*/ 0 w 1529606"/>
              <a:gd name="connsiteY0" fmla="*/ 3651814 h 3651814"/>
              <a:gd name="connsiteX1" fmla="*/ 34181 w 1529606"/>
              <a:gd name="connsiteY1" fmla="*/ 0 h 3651814"/>
              <a:gd name="connsiteX2" fmla="*/ 1529606 w 1529606"/>
              <a:gd name="connsiteY2" fmla="*/ 0 h 3651814"/>
              <a:gd name="connsiteX3" fmla="*/ 1529606 w 1529606"/>
              <a:gd name="connsiteY3" fmla="*/ 1628775 h 365181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21060"/>
              <a:gd name="connsiteY0" fmla="*/ 3635194 h 3635194"/>
              <a:gd name="connsiteX1" fmla="*/ 17090 w 1521060"/>
              <a:gd name="connsiteY1" fmla="*/ 0 h 3635194"/>
              <a:gd name="connsiteX2" fmla="*/ 1512515 w 1521060"/>
              <a:gd name="connsiteY2" fmla="*/ 0 h 3635194"/>
              <a:gd name="connsiteX3" fmla="*/ 1521060 w 1521060"/>
              <a:gd name="connsiteY3" fmla="*/ 2060898 h 3635194"/>
              <a:gd name="connsiteX0" fmla="*/ 0 w 1513337"/>
              <a:gd name="connsiteY0" fmla="*/ 3635194 h 13875261"/>
              <a:gd name="connsiteX1" fmla="*/ 17090 w 1513337"/>
              <a:gd name="connsiteY1" fmla="*/ 0 h 13875261"/>
              <a:gd name="connsiteX2" fmla="*/ 1512515 w 1513337"/>
              <a:gd name="connsiteY2" fmla="*/ 0 h 13875261"/>
              <a:gd name="connsiteX3" fmla="*/ 1512515 w 1513337"/>
              <a:gd name="connsiteY3" fmla="*/ 13875261 h 13875261"/>
              <a:gd name="connsiteX0" fmla="*/ 0 w 1539518"/>
              <a:gd name="connsiteY0" fmla="*/ 15219215 h 15219215"/>
              <a:gd name="connsiteX1" fmla="*/ 43271 w 1539518"/>
              <a:gd name="connsiteY1" fmla="*/ 0 h 15219215"/>
              <a:gd name="connsiteX2" fmla="*/ 1538696 w 1539518"/>
              <a:gd name="connsiteY2" fmla="*/ 0 h 15219215"/>
              <a:gd name="connsiteX3" fmla="*/ 1538696 w 1539518"/>
              <a:gd name="connsiteY3" fmla="*/ 13875261 h 15219215"/>
              <a:gd name="connsiteX0" fmla="*/ 0 w 1513337"/>
              <a:gd name="connsiteY0" fmla="*/ 15426073 h 15426073"/>
              <a:gd name="connsiteX1" fmla="*/ 17090 w 1513337"/>
              <a:gd name="connsiteY1" fmla="*/ 0 h 15426073"/>
              <a:gd name="connsiteX2" fmla="*/ 1512515 w 1513337"/>
              <a:gd name="connsiteY2" fmla="*/ 0 h 15426073"/>
              <a:gd name="connsiteX3" fmla="*/ 1512515 w 1513337"/>
              <a:gd name="connsiteY3" fmla="*/ 13875261 h 15426073"/>
              <a:gd name="connsiteX0" fmla="*/ 0 w 1522064"/>
              <a:gd name="connsiteY0" fmla="*/ 15701886 h 15701886"/>
              <a:gd name="connsiteX1" fmla="*/ 25817 w 1522064"/>
              <a:gd name="connsiteY1" fmla="*/ 0 h 15701886"/>
              <a:gd name="connsiteX2" fmla="*/ 1521242 w 1522064"/>
              <a:gd name="connsiteY2" fmla="*/ 0 h 15701886"/>
              <a:gd name="connsiteX3" fmla="*/ 1521242 w 1522064"/>
              <a:gd name="connsiteY3" fmla="*/ 13875261 h 15701886"/>
              <a:gd name="connsiteX0" fmla="*/ 0 w 1513338"/>
              <a:gd name="connsiteY0" fmla="*/ 11155434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13338"/>
              <a:gd name="connsiteY0" fmla="*/ 11248213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48247"/>
              <a:gd name="connsiteY0" fmla="*/ 20829418 h 20829418"/>
              <a:gd name="connsiteX1" fmla="*/ 52000 w 1548247"/>
              <a:gd name="connsiteY1" fmla="*/ 0 h 20829418"/>
              <a:gd name="connsiteX2" fmla="*/ 1547425 w 1548247"/>
              <a:gd name="connsiteY2" fmla="*/ 0 h 20829418"/>
              <a:gd name="connsiteX3" fmla="*/ 1547425 w 1548247"/>
              <a:gd name="connsiteY3" fmla="*/ 13875261 h 20829418"/>
              <a:gd name="connsiteX0" fmla="*/ 0 w 1530792"/>
              <a:gd name="connsiteY0" fmla="*/ 20908604 h 20908604"/>
              <a:gd name="connsiteX1" fmla="*/ 34545 w 1530792"/>
              <a:gd name="connsiteY1" fmla="*/ 0 h 20908604"/>
              <a:gd name="connsiteX2" fmla="*/ 1529970 w 1530792"/>
              <a:gd name="connsiteY2" fmla="*/ 0 h 20908604"/>
              <a:gd name="connsiteX3" fmla="*/ 1529970 w 1530792"/>
              <a:gd name="connsiteY3" fmla="*/ 13875261 h 20908604"/>
              <a:gd name="connsiteX0" fmla="*/ 0 w 1522065"/>
              <a:gd name="connsiteY0" fmla="*/ 21066969 h 21066969"/>
              <a:gd name="connsiteX1" fmla="*/ 25818 w 1522065"/>
              <a:gd name="connsiteY1" fmla="*/ 0 h 21066969"/>
              <a:gd name="connsiteX2" fmla="*/ 1521243 w 1522065"/>
              <a:gd name="connsiteY2" fmla="*/ 0 h 21066969"/>
              <a:gd name="connsiteX3" fmla="*/ 1521243 w 1522065"/>
              <a:gd name="connsiteY3" fmla="*/ 13875261 h 21066969"/>
              <a:gd name="connsiteX0" fmla="*/ 0 w 1521617"/>
              <a:gd name="connsiteY0" fmla="*/ 21066969 h 21066969"/>
              <a:gd name="connsiteX1" fmla="*/ 25818 w 1521617"/>
              <a:gd name="connsiteY1" fmla="*/ 0 h 21066969"/>
              <a:gd name="connsiteX2" fmla="*/ 1521243 w 1521617"/>
              <a:gd name="connsiteY2" fmla="*/ 0 h 21066969"/>
              <a:gd name="connsiteX3" fmla="*/ 1512516 w 1521617"/>
              <a:gd name="connsiteY3" fmla="*/ 20415726 h 21066969"/>
              <a:gd name="connsiteX0" fmla="*/ 0 w 1538698"/>
              <a:gd name="connsiteY0" fmla="*/ 21066969 h 21066969"/>
              <a:gd name="connsiteX1" fmla="*/ 25818 w 1538698"/>
              <a:gd name="connsiteY1" fmla="*/ 0 h 21066969"/>
              <a:gd name="connsiteX2" fmla="*/ 1521243 w 1538698"/>
              <a:gd name="connsiteY2" fmla="*/ 0 h 21066969"/>
              <a:gd name="connsiteX3" fmla="*/ 1538698 w 1538698"/>
              <a:gd name="connsiteY3" fmla="*/ 9849927 h 21066969"/>
              <a:gd name="connsiteX0" fmla="*/ 0 w 1529972"/>
              <a:gd name="connsiteY0" fmla="*/ 21066969 h 21066969"/>
              <a:gd name="connsiteX1" fmla="*/ 25818 w 1529972"/>
              <a:gd name="connsiteY1" fmla="*/ 0 h 21066969"/>
              <a:gd name="connsiteX2" fmla="*/ 1521243 w 1529972"/>
              <a:gd name="connsiteY2" fmla="*/ 0 h 21066969"/>
              <a:gd name="connsiteX3" fmla="*/ 1529972 w 1529972"/>
              <a:gd name="connsiteY3" fmla="*/ 10101494 h 21066969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8978181 h 18978181"/>
              <a:gd name="connsiteX1" fmla="*/ 25818 w 1529972"/>
              <a:gd name="connsiteY1" fmla="*/ 0 h 18978181"/>
              <a:gd name="connsiteX2" fmla="*/ 1521243 w 1529972"/>
              <a:gd name="connsiteY2" fmla="*/ 0 h 18978181"/>
              <a:gd name="connsiteX3" fmla="*/ 1529972 w 1529972"/>
              <a:gd name="connsiteY3" fmla="*/ 10101494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60125"/>
              <a:gd name="connsiteY0" fmla="*/ 18978181 h 18978181"/>
              <a:gd name="connsiteX1" fmla="*/ 25818 w 1560125"/>
              <a:gd name="connsiteY1" fmla="*/ 0 h 18978181"/>
              <a:gd name="connsiteX2" fmla="*/ 1521243 w 1560125"/>
              <a:gd name="connsiteY2" fmla="*/ 0 h 18978181"/>
              <a:gd name="connsiteX3" fmla="*/ 1560125 w 1560125"/>
              <a:gd name="connsiteY3" fmla="*/ 16837998 h 18978181"/>
              <a:gd name="connsiteX0" fmla="*/ 0 w 1538698"/>
              <a:gd name="connsiteY0" fmla="*/ 18978181 h 18978181"/>
              <a:gd name="connsiteX1" fmla="*/ 25818 w 1538698"/>
              <a:gd name="connsiteY1" fmla="*/ 0 h 18978181"/>
              <a:gd name="connsiteX2" fmla="*/ 1521243 w 1538698"/>
              <a:gd name="connsiteY2" fmla="*/ 0 h 18978181"/>
              <a:gd name="connsiteX3" fmla="*/ 1538698 w 1538698"/>
              <a:gd name="connsiteY3" fmla="*/ 16837998 h 18978181"/>
              <a:gd name="connsiteX0" fmla="*/ 0 w 1531556"/>
              <a:gd name="connsiteY0" fmla="*/ 18978181 h 18978181"/>
              <a:gd name="connsiteX1" fmla="*/ 25818 w 1531556"/>
              <a:gd name="connsiteY1" fmla="*/ 0 h 18978181"/>
              <a:gd name="connsiteX2" fmla="*/ 1521243 w 1531556"/>
              <a:gd name="connsiteY2" fmla="*/ 0 h 18978181"/>
              <a:gd name="connsiteX3" fmla="*/ 1531556 w 1531556"/>
              <a:gd name="connsiteY3" fmla="*/ 8883938 h 18978181"/>
              <a:gd name="connsiteX0" fmla="*/ 0 w 1521478"/>
              <a:gd name="connsiteY0" fmla="*/ 18978181 h 18978181"/>
              <a:gd name="connsiteX1" fmla="*/ 25818 w 1521478"/>
              <a:gd name="connsiteY1" fmla="*/ 0 h 18978181"/>
              <a:gd name="connsiteX2" fmla="*/ 1521243 w 1521478"/>
              <a:gd name="connsiteY2" fmla="*/ 0 h 18978181"/>
              <a:gd name="connsiteX3" fmla="*/ 1502987 w 1521478"/>
              <a:gd name="connsiteY3" fmla="*/ 8954959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9025973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14300857 h 18978181"/>
              <a:gd name="connsiteX0" fmla="*/ 0 w 1521427"/>
              <a:gd name="connsiteY0" fmla="*/ 18978181 h 18978181"/>
              <a:gd name="connsiteX1" fmla="*/ 25818 w 1521427"/>
              <a:gd name="connsiteY1" fmla="*/ 0 h 18978181"/>
              <a:gd name="connsiteX2" fmla="*/ 1521243 w 1521427"/>
              <a:gd name="connsiteY2" fmla="*/ 0 h 18978181"/>
              <a:gd name="connsiteX3" fmla="*/ 1495845 w 1521427"/>
              <a:gd name="connsiteY3" fmla="*/ 14434403 h 18978181"/>
              <a:gd name="connsiteX0" fmla="*/ 0 w 1506508"/>
              <a:gd name="connsiteY0" fmla="*/ 18978181 h 18978181"/>
              <a:gd name="connsiteX1" fmla="*/ 10899 w 1506508"/>
              <a:gd name="connsiteY1" fmla="*/ 0 h 18978181"/>
              <a:gd name="connsiteX2" fmla="*/ 1506324 w 1506508"/>
              <a:gd name="connsiteY2" fmla="*/ 0 h 18978181"/>
              <a:gd name="connsiteX3" fmla="*/ 1480926 w 1506508"/>
              <a:gd name="connsiteY3" fmla="*/ 14434403 h 18978181"/>
              <a:gd name="connsiteX0" fmla="*/ 5307 w 1496896"/>
              <a:gd name="connsiteY0" fmla="*/ 18978181 h 18978181"/>
              <a:gd name="connsiteX1" fmla="*/ 1287 w 1496896"/>
              <a:gd name="connsiteY1" fmla="*/ 0 h 18978181"/>
              <a:gd name="connsiteX2" fmla="*/ 1496712 w 1496896"/>
              <a:gd name="connsiteY2" fmla="*/ 0 h 18978181"/>
              <a:gd name="connsiteX3" fmla="*/ 1471314 w 1496896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503305"/>
              <a:gd name="connsiteY0" fmla="*/ 18978181 h 18978181"/>
              <a:gd name="connsiteX1" fmla="*/ 3440 w 1503305"/>
              <a:gd name="connsiteY1" fmla="*/ 0 h 18978181"/>
              <a:gd name="connsiteX2" fmla="*/ 1498865 w 1503305"/>
              <a:gd name="connsiteY2" fmla="*/ 0 h 18978181"/>
              <a:gd name="connsiteX3" fmla="*/ 1503305 w 150330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102653 h 18978181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8102653 h 19372192"/>
              <a:gd name="connsiteX0" fmla="*/ 0 w 1499445"/>
              <a:gd name="connsiteY0" fmla="*/ 19372192 h 19372192"/>
              <a:gd name="connsiteX1" fmla="*/ 3440 w 1499445"/>
              <a:gd name="connsiteY1" fmla="*/ 0 h 19372192"/>
              <a:gd name="connsiteX2" fmla="*/ 1498865 w 1499445"/>
              <a:gd name="connsiteY2" fmla="*/ 0 h 19372192"/>
              <a:gd name="connsiteX3" fmla="*/ 1495845 w 1499445"/>
              <a:gd name="connsiteY3" fmla="*/ 16124821 h 19372192"/>
              <a:gd name="connsiteX0" fmla="*/ 0 w 1499445"/>
              <a:gd name="connsiteY0" fmla="*/ 7242016 h 16124823"/>
              <a:gd name="connsiteX1" fmla="*/ 3440 w 1499445"/>
              <a:gd name="connsiteY1" fmla="*/ 0 h 16124823"/>
              <a:gd name="connsiteX2" fmla="*/ 1498865 w 1499445"/>
              <a:gd name="connsiteY2" fmla="*/ 0 h 16124823"/>
              <a:gd name="connsiteX3" fmla="*/ 1495845 w 1499445"/>
              <a:gd name="connsiteY3" fmla="*/ 16124821 h 16124823"/>
              <a:gd name="connsiteX0" fmla="*/ 0 w 1499445"/>
              <a:gd name="connsiteY0" fmla="*/ 6779914 h 16124823"/>
              <a:gd name="connsiteX1" fmla="*/ 3440 w 1499445"/>
              <a:gd name="connsiteY1" fmla="*/ 0 h 16124823"/>
              <a:gd name="connsiteX2" fmla="*/ 1498865 w 1499445"/>
              <a:gd name="connsiteY2" fmla="*/ 0 h 16124823"/>
              <a:gd name="connsiteX3" fmla="*/ 1495845 w 1499445"/>
              <a:gd name="connsiteY3" fmla="*/ 16124821 h 16124823"/>
              <a:gd name="connsiteX0" fmla="*/ 0 w 1527419"/>
              <a:gd name="connsiteY0" fmla="*/ 47464006 h 47464006"/>
              <a:gd name="connsiteX1" fmla="*/ 31414 w 1527419"/>
              <a:gd name="connsiteY1" fmla="*/ 0 h 47464006"/>
              <a:gd name="connsiteX2" fmla="*/ 1526839 w 1527419"/>
              <a:gd name="connsiteY2" fmla="*/ 0 h 47464006"/>
              <a:gd name="connsiteX3" fmla="*/ 1523819 w 1527419"/>
              <a:gd name="connsiteY3" fmla="*/ 16124821 h 47464006"/>
              <a:gd name="connsiteX0" fmla="*/ 0 w 1499445"/>
              <a:gd name="connsiteY0" fmla="*/ 46719785 h 46719785"/>
              <a:gd name="connsiteX1" fmla="*/ 3440 w 1499445"/>
              <a:gd name="connsiteY1" fmla="*/ 0 h 46719785"/>
              <a:gd name="connsiteX2" fmla="*/ 1498865 w 1499445"/>
              <a:gd name="connsiteY2" fmla="*/ 0 h 46719785"/>
              <a:gd name="connsiteX3" fmla="*/ 1495845 w 1499445"/>
              <a:gd name="connsiteY3" fmla="*/ 16124821 h 46719785"/>
              <a:gd name="connsiteX0" fmla="*/ 0 w 1499445"/>
              <a:gd name="connsiteY0" fmla="*/ 46719785 h 46719785"/>
              <a:gd name="connsiteX1" fmla="*/ 3440 w 1499445"/>
              <a:gd name="connsiteY1" fmla="*/ 0 h 46719785"/>
              <a:gd name="connsiteX2" fmla="*/ 1498865 w 1499445"/>
              <a:gd name="connsiteY2" fmla="*/ 0 h 46719785"/>
              <a:gd name="connsiteX3" fmla="*/ 1495845 w 1499445"/>
              <a:gd name="connsiteY3" fmla="*/ 16124821 h 46719785"/>
              <a:gd name="connsiteX0" fmla="*/ 0 w 1499445"/>
              <a:gd name="connsiteY0" fmla="*/ 46719785 h 46719785"/>
              <a:gd name="connsiteX1" fmla="*/ 3440 w 1499445"/>
              <a:gd name="connsiteY1" fmla="*/ 0 h 46719785"/>
              <a:gd name="connsiteX2" fmla="*/ 1498865 w 1499445"/>
              <a:gd name="connsiteY2" fmla="*/ 0 h 46719785"/>
              <a:gd name="connsiteX3" fmla="*/ 1495845 w 1499445"/>
              <a:gd name="connsiteY3" fmla="*/ 22218038 h 46719785"/>
              <a:gd name="connsiteX0" fmla="*/ 0 w 1499445"/>
              <a:gd name="connsiteY0" fmla="*/ 85972123 h 85972123"/>
              <a:gd name="connsiteX1" fmla="*/ 3440 w 1499445"/>
              <a:gd name="connsiteY1" fmla="*/ 0 h 85972123"/>
              <a:gd name="connsiteX2" fmla="*/ 1498865 w 1499445"/>
              <a:gd name="connsiteY2" fmla="*/ 0 h 85972123"/>
              <a:gd name="connsiteX3" fmla="*/ 1495845 w 1499445"/>
              <a:gd name="connsiteY3" fmla="*/ 22218038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27198311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41015263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23820872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28037121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28037121 h 85972123"/>
              <a:gd name="connsiteX0" fmla="*/ 0 w 1501440"/>
              <a:gd name="connsiteY0" fmla="*/ 85972123 h 85972123"/>
              <a:gd name="connsiteX1" fmla="*/ 3440 w 1501440"/>
              <a:gd name="connsiteY1" fmla="*/ 0 h 85972123"/>
              <a:gd name="connsiteX2" fmla="*/ 1498865 w 1501440"/>
              <a:gd name="connsiteY2" fmla="*/ 0 h 85972123"/>
              <a:gd name="connsiteX3" fmla="*/ 1501440 w 1501440"/>
              <a:gd name="connsiteY3" fmla="*/ 26983057 h 85972123"/>
              <a:gd name="connsiteX0" fmla="*/ 0 w 1501440"/>
              <a:gd name="connsiteY0" fmla="*/ 101142267 h 101142267"/>
              <a:gd name="connsiteX1" fmla="*/ 3440 w 1501440"/>
              <a:gd name="connsiteY1" fmla="*/ 0 h 101142267"/>
              <a:gd name="connsiteX2" fmla="*/ 1498865 w 1501440"/>
              <a:gd name="connsiteY2" fmla="*/ 0 h 101142267"/>
              <a:gd name="connsiteX3" fmla="*/ 1501440 w 1501440"/>
              <a:gd name="connsiteY3" fmla="*/ 26983057 h 101142267"/>
              <a:gd name="connsiteX0" fmla="*/ 5307 w 1499287"/>
              <a:gd name="connsiteY0" fmla="*/ 121649657 h 121649657"/>
              <a:gd name="connsiteX1" fmla="*/ 1287 w 1499287"/>
              <a:gd name="connsiteY1" fmla="*/ 0 h 121649657"/>
              <a:gd name="connsiteX2" fmla="*/ 1496712 w 1499287"/>
              <a:gd name="connsiteY2" fmla="*/ 0 h 121649657"/>
              <a:gd name="connsiteX3" fmla="*/ 1499287 w 1499287"/>
              <a:gd name="connsiteY3" fmla="*/ 26983057 h 121649657"/>
              <a:gd name="connsiteX0" fmla="*/ 5307 w 1499287"/>
              <a:gd name="connsiteY0" fmla="*/ 121649657 h 121649657"/>
              <a:gd name="connsiteX1" fmla="*/ 1287 w 1499287"/>
              <a:gd name="connsiteY1" fmla="*/ 0 h 121649657"/>
              <a:gd name="connsiteX2" fmla="*/ 1496712 w 1499287"/>
              <a:gd name="connsiteY2" fmla="*/ 0 h 121649657"/>
              <a:gd name="connsiteX3" fmla="*/ 1499287 w 1499287"/>
              <a:gd name="connsiteY3" fmla="*/ 26983057 h 121649657"/>
              <a:gd name="connsiteX0" fmla="*/ 5307 w 1497203"/>
              <a:gd name="connsiteY0" fmla="*/ 121649657 h 121649657"/>
              <a:gd name="connsiteX1" fmla="*/ 1287 w 1497203"/>
              <a:gd name="connsiteY1" fmla="*/ 0 h 121649657"/>
              <a:gd name="connsiteX2" fmla="*/ 1496712 w 1497203"/>
              <a:gd name="connsiteY2" fmla="*/ 0 h 121649657"/>
              <a:gd name="connsiteX3" fmla="*/ 1491827 w 1497203"/>
              <a:gd name="connsiteY3" fmla="*/ 45676828 h 121649657"/>
              <a:gd name="connsiteX0" fmla="*/ 5307 w 1497203"/>
              <a:gd name="connsiteY0" fmla="*/ 121649657 h 121649657"/>
              <a:gd name="connsiteX1" fmla="*/ 1287 w 1497203"/>
              <a:gd name="connsiteY1" fmla="*/ 0 h 121649657"/>
              <a:gd name="connsiteX2" fmla="*/ 1496712 w 1497203"/>
              <a:gd name="connsiteY2" fmla="*/ 0 h 121649657"/>
              <a:gd name="connsiteX3" fmla="*/ 1491827 w 1497203"/>
              <a:gd name="connsiteY3" fmla="*/ 45676828 h 121649657"/>
              <a:gd name="connsiteX0" fmla="*/ 5307 w 1498820"/>
              <a:gd name="connsiteY0" fmla="*/ 121649657 h 121649657"/>
              <a:gd name="connsiteX1" fmla="*/ 1287 w 1498820"/>
              <a:gd name="connsiteY1" fmla="*/ 0 h 121649657"/>
              <a:gd name="connsiteX2" fmla="*/ 1496712 w 1498820"/>
              <a:gd name="connsiteY2" fmla="*/ 0 h 121649657"/>
              <a:gd name="connsiteX3" fmla="*/ 1498820 w 1498820"/>
              <a:gd name="connsiteY3" fmla="*/ 81082266 h 12164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820" h="121649657">
                <a:moveTo>
                  <a:pt x="5307" y="121649657"/>
                </a:moveTo>
                <a:cubicBezTo>
                  <a:pt x="11004" y="120437926"/>
                  <a:pt x="-4410" y="1211731"/>
                  <a:pt x="1287" y="0"/>
                </a:cubicBezTo>
                <a:lnTo>
                  <a:pt x="1496712" y="0"/>
                </a:lnTo>
                <a:cubicBezTo>
                  <a:pt x="1499560" y="686966"/>
                  <a:pt x="1495972" y="80395300"/>
                  <a:pt x="1498820" y="81082266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20" name="모서리가 둥근 직사각형 26">
            <a:extLst>
              <a:ext uri="{FF2B5EF4-FFF2-40B4-BE49-F238E27FC236}">
                <a16:creationId xmlns:a16="http://schemas.microsoft.com/office/drawing/2014/main" id="{C2FEB7FB-C160-4F2B-A114-0509B6A78707}"/>
              </a:ext>
            </a:extLst>
          </p:cNvPr>
          <p:cNvSpPr/>
          <p:nvPr/>
        </p:nvSpPr>
        <p:spPr>
          <a:xfrm>
            <a:off x="1863385" y="2163997"/>
            <a:ext cx="1251233" cy="641413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필요하다</a:t>
            </a:r>
            <a:endParaRPr lang="en-US" altLang="ko-KR" sz="16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86</a:t>
            </a: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2244F88F-B20C-4396-9474-EDD773F64162}"/>
              </a:ext>
            </a:extLst>
          </p:cNvPr>
          <p:cNvSpPr/>
          <p:nvPr/>
        </p:nvSpPr>
        <p:spPr>
          <a:xfrm>
            <a:off x="5881593" y="2484703"/>
            <a:ext cx="2229891" cy="2780665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1619250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495425"/>
              <a:gd name="connsiteY0" fmla="*/ 1337634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503970"/>
              <a:gd name="connsiteY0" fmla="*/ 1903169 h 1904616"/>
              <a:gd name="connsiteX1" fmla="*/ 8545 w 1503970"/>
              <a:gd name="connsiteY1" fmla="*/ 0 h 1904616"/>
              <a:gd name="connsiteX2" fmla="*/ 1503970 w 1503970"/>
              <a:gd name="connsiteY2" fmla="*/ 0 h 1904616"/>
              <a:gd name="connsiteX3" fmla="*/ 1503970 w 1503970"/>
              <a:gd name="connsiteY3" fmla="*/ 1904616 h 1904616"/>
              <a:gd name="connsiteX0" fmla="*/ 0 w 1530151"/>
              <a:gd name="connsiteY0" fmla="*/ 1903169 h 4069222"/>
              <a:gd name="connsiteX1" fmla="*/ 8545 w 1530151"/>
              <a:gd name="connsiteY1" fmla="*/ 0 h 4069222"/>
              <a:gd name="connsiteX2" fmla="*/ 1503970 w 1530151"/>
              <a:gd name="connsiteY2" fmla="*/ 0 h 4069222"/>
              <a:gd name="connsiteX3" fmla="*/ 1530151 w 1530151"/>
              <a:gd name="connsiteY3" fmla="*/ 4069222 h 4069222"/>
              <a:gd name="connsiteX0" fmla="*/ 9281 w 1521977"/>
              <a:gd name="connsiteY0" fmla="*/ 2351602 h 4069222"/>
              <a:gd name="connsiteX1" fmla="*/ 371 w 1521977"/>
              <a:gd name="connsiteY1" fmla="*/ 0 h 4069222"/>
              <a:gd name="connsiteX2" fmla="*/ 1495796 w 1521977"/>
              <a:gd name="connsiteY2" fmla="*/ 0 h 4069222"/>
              <a:gd name="connsiteX3" fmla="*/ 1521977 w 1521977"/>
              <a:gd name="connsiteY3" fmla="*/ 4069222 h 4069222"/>
              <a:gd name="connsiteX0" fmla="*/ 984 w 1522407"/>
              <a:gd name="connsiteY0" fmla="*/ 2426341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0 w 1530150"/>
              <a:gd name="connsiteY0" fmla="*/ 10274665 h 10274665"/>
              <a:gd name="connsiteX1" fmla="*/ 8544 w 1530150"/>
              <a:gd name="connsiteY1" fmla="*/ 0 h 10274665"/>
              <a:gd name="connsiteX2" fmla="*/ 1503969 w 1530150"/>
              <a:gd name="connsiteY2" fmla="*/ 0 h 10274665"/>
              <a:gd name="connsiteX3" fmla="*/ 1530150 w 1530150"/>
              <a:gd name="connsiteY3" fmla="*/ 4069222 h 10274665"/>
              <a:gd name="connsiteX0" fmla="*/ 0 w 1512695"/>
              <a:gd name="connsiteY0" fmla="*/ 10274665 h 10274665"/>
              <a:gd name="connsiteX1" fmla="*/ 8544 w 1512695"/>
              <a:gd name="connsiteY1" fmla="*/ 0 h 10274665"/>
              <a:gd name="connsiteX2" fmla="*/ 1503969 w 1512695"/>
              <a:gd name="connsiteY2" fmla="*/ 0 h 10274665"/>
              <a:gd name="connsiteX3" fmla="*/ 1512695 w 1512695"/>
              <a:gd name="connsiteY3" fmla="*/ 4145664 h 10274665"/>
              <a:gd name="connsiteX0" fmla="*/ 0 w 1521422"/>
              <a:gd name="connsiteY0" fmla="*/ 1027466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620926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831719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844967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55988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677123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9809162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22056"/>
              <a:gd name="connsiteY0" fmla="*/ 14537748 h 26227276"/>
              <a:gd name="connsiteX1" fmla="*/ 23463 w 1522056"/>
              <a:gd name="connsiteY1" fmla="*/ 0 h 26227276"/>
              <a:gd name="connsiteX2" fmla="*/ 1518888 w 1522056"/>
              <a:gd name="connsiteY2" fmla="*/ 0 h 26227276"/>
              <a:gd name="connsiteX3" fmla="*/ 1522056 w 1522056"/>
              <a:gd name="connsiteY3" fmla="*/ 26227276 h 26227276"/>
              <a:gd name="connsiteX0" fmla="*/ 0 w 1507137"/>
              <a:gd name="connsiteY0" fmla="*/ 15040789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15141397"/>
              <a:gd name="connsiteX1" fmla="*/ 8544 w 1507137"/>
              <a:gd name="connsiteY1" fmla="*/ 0 h 15141397"/>
              <a:gd name="connsiteX2" fmla="*/ 1503969 w 1507137"/>
              <a:gd name="connsiteY2" fmla="*/ 0 h 15141397"/>
              <a:gd name="connsiteX3" fmla="*/ 1507137 w 1507137"/>
              <a:gd name="connsiteY3" fmla="*/ 7929170 h 15141397"/>
              <a:gd name="connsiteX0" fmla="*/ 0 w 1503969"/>
              <a:gd name="connsiteY0" fmla="*/ 15141397 h 15141397"/>
              <a:gd name="connsiteX1" fmla="*/ 8544 w 1503969"/>
              <a:gd name="connsiteY1" fmla="*/ 0 h 15141397"/>
              <a:gd name="connsiteX2" fmla="*/ 1503969 w 1503969"/>
              <a:gd name="connsiteY2" fmla="*/ 0 h 15141397"/>
              <a:gd name="connsiteX3" fmla="*/ 1500144 w 1503969"/>
              <a:gd name="connsiteY3" fmla="*/ 10473937 h 15141397"/>
              <a:gd name="connsiteX0" fmla="*/ 0 w 1515063"/>
              <a:gd name="connsiteY0" fmla="*/ 15141397 h 32485119"/>
              <a:gd name="connsiteX1" fmla="*/ 8544 w 1515063"/>
              <a:gd name="connsiteY1" fmla="*/ 0 h 32485119"/>
              <a:gd name="connsiteX2" fmla="*/ 1503969 w 1515063"/>
              <a:gd name="connsiteY2" fmla="*/ 0 h 32485119"/>
              <a:gd name="connsiteX3" fmla="*/ 1515063 w 1515063"/>
              <a:gd name="connsiteY3" fmla="*/ 32485119 h 32485119"/>
              <a:gd name="connsiteX0" fmla="*/ 0 w 1515063"/>
              <a:gd name="connsiteY0" fmla="*/ 15141397 h 21801749"/>
              <a:gd name="connsiteX1" fmla="*/ 8544 w 1515063"/>
              <a:gd name="connsiteY1" fmla="*/ 0 h 21801749"/>
              <a:gd name="connsiteX2" fmla="*/ 1503969 w 1515063"/>
              <a:gd name="connsiteY2" fmla="*/ 0 h 21801749"/>
              <a:gd name="connsiteX3" fmla="*/ 1515063 w 1515063"/>
              <a:gd name="connsiteY3" fmla="*/ 21801749 h 21801749"/>
              <a:gd name="connsiteX0" fmla="*/ 0 w 1515063"/>
              <a:gd name="connsiteY0" fmla="*/ 15141397 h 21801749"/>
              <a:gd name="connsiteX1" fmla="*/ 8544 w 1515063"/>
              <a:gd name="connsiteY1" fmla="*/ 0 h 21801749"/>
              <a:gd name="connsiteX2" fmla="*/ 1503969 w 1515063"/>
              <a:gd name="connsiteY2" fmla="*/ 0 h 21801749"/>
              <a:gd name="connsiteX3" fmla="*/ 1515063 w 1515063"/>
              <a:gd name="connsiteY3" fmla="*/ 21801749 h 21801749"/>
              <a:gd name="connsiteX0" fmla="*/ 0 w 1522523"/>
              <a:gd name="connsiteY0" fmla="*/ 20296094 h 21801749"/>
              <a:gd name="connsiteX1" fmla="*/ 16004 w 1522523"/>
              <a:gd name="connsiteY1" fmla="*/ 0 h 21801749"/>
              <a:gd name="connsiteX2" fmla="*/ 1511429 w 1522523"/>
              <a:gd name="connsiteY2" fmla="*/ 0 h 21801749"/>
              <a:gd name="connsiteX3" fmla="*/ 1522523 w 1522523"/>
              <a:gd name="connsiteY3" fmla="*/ 21801749 h 21801749"/>
              <a:gd name="connsiteX0" fmla="*/ 0 w 1522523"/>
              <a:gd name="connsiteY0" fmla="*/ 20296094 h 21801749"/>
              <a:gd name="connsiteX1" fmla="*/ 16004 w 1522523"/>
              <a:gd name="connsiteY1" fmla="*/ 0 h 21801749"/>
              <a:gd name="connsiteX2" fmla="*/ 1511429 w 1522523"/>
              <a:gd name="connsiteY2" fmla="*/ 0 h 21801749"/>
              <a:gd name="connsiteX3" fmla="*/ 1522523 w 1522523"/>
              <a:gd name="connsiteY3" fmla="*/ 21801749 h 21801749"/>
              <a:gd name="connsiteX0" fmla="*/ 0 w 1515063"/>
              <a:gd name="connsiteY0" fmla="*/ 20296094 h 25174783"/>
              <a:gd name="connsiteX1" fmla="*/ 16004 w 1515063"/>
              <a:gd name="connsiteY1" fmla="*/ 0 h 25174783"/>
              <a:gd name="connsiteX2" fmla="*/ 1511429 w 1515063"/>
              <a:gd name="connsiteY2" fmla="*/ 0 h 25174783"/>
              <a:gd name="connsiteX3" fmla="*/ 1515063 w 1515063"/>
              <a:gd name="connsiteY3" fmla="*/ 25174783 h 25174783"/>
              <a:gd name="connsiteX0" fmla="*/ 0 w 1515063"/>
              <a:gd name="connsiteY0" fmla="*/ 20296094 h 25174783"/>
              <a:gd name="connsiteX1" fmla="*/ 16004 w 1515063"/>
              <a:gd name="connsiteY1" fmla="*/ 0 h 25174783"/>
              <a:gd name="connsiteX2" fmla="*/ 1511429 w 1515063"/>
              <a:gd name="connsiteY2" fmla="*/ 0 h 25174783"/>
              <a:gd name="connsiteX3" fmla="*/ 1515063 w 1515063"/>
              <a:gd name="connsiteY3" fmla="*/ 25174783 h 25174783"/>
              <a:gd name="connsiteX0" fmla="*/ 0 w 1507603"/>
              <a:gd name="connsiteY0" fmla="*/ 21636664 h 25174783"/>
              <a:gd name="connsiteX1" fmla="*/ 8544 w 1507603"/>
              <a:gd name="connsiteY1" fmla="*/ 0 h 25174783"/>
              <a:gd name="connsiteX2" fmla="*/ 1503969 w 1507603"/>
              <a:gd name="connsiteY2" fmla="*/ 0 h 25174783"/>
              <a:gd name="connsiteX3" fmla="*/ 1507603 w 1507603"/>
              <a:gd name="connsiteY3" fmla="*/ 25174783 h 25174783"/>
              <a:gd name="connsiteX0" fmla="*/ 0 w 1507603"/>
              <a:gd name="connsiteY0" fmla="*/ 22083521 h 25174783"/>
              <a:gd name="connsiteX1" fmla="*/ 8544 w 1507603"/>
              <a:gd name="connsiteY1" fmla="*/ 0 h 25174783"/>
              <a:gd name="connsiteX2" fmla="*/ 1503969 w 1507603"/>
              <a:gd name="connsiteY2" fmla="*/ 0 h 25174783"/>
              <a:gd name="connsiteX3" fmla="*/ 1507603 w 1507603"/>
              <a:gd name="connsiteY3" fmla="*/ 25174783 h 25174783"/>
              <a:gd name="connsiteX0" fmla="*/ 0 w 1513198"/>
              <a:gd name="connsiteY0" fmla="*/ 8053721 h 25174783"/>
              <a:gd name="connsiteX1" fmla="*/ 14139 w 1513198"/>
              <a:gd name="connsiteY1" fmla="*/ 0 h 25174783"/>
              <a:gd name="connsiteX2" fmla="*/ 1509564 w 1513198"/>
              <a:gd name="connsiteY2" fmla="*/ 0 h 25174783"/>
              <a:gd name="connsiteX3" fmla="*/ 1513198 w 1513198"/>
              <a:gd name="connsiteY3" fmla="*/ 25174783 h 25174783"/>
              <a:gd name="connsiteX0" fmla="*/ 0 w 1502009"/>
              <a:gd name="connsiteY0" fmla="*/ 8800871 h 25174783"/>
              <a:gd name="connsiteX1" fmla="*/ 2950 w 1502009"/>
              <a:gd name="connsiteY1" fmla="*/ 0 h 25174783"/>
              <a:gd name="connsiteX2" fmla="*/ 1498375 w 1502009"/>
              <a:gd name="connsiteY2" fmla="*/ 0 h 25174783"/>
              <a:gd name="connsiteX3" fmla="*/ 1502009 w 1502009"/>
              <a:gd name="connsiteY3" fmla="*/ 25174783 h 25174783"/>
              <a:gd name="connsiteX0" fmla="*/ 0 w 1502009"/>
              <a:gd name="connsiteY0" fmla="*/ 12475034 h 25174783"/>
              <a:gd name="connsiteX1" fmla="*/ 2950 w 1502009"/>
              <a:gd name="connsiteY1" fmla="*/ 0 h 25174783"/>
              <a:gd name="connsiteX2" fmla="*/ 1498375 w 1502009"/>
              <a:gd name="connsiteY2" fmla="*/ 0 h 25174783"/>
              <a:gd name="connsiteX3" fmla="*/ 1502009 w 1502009"/>
              <a:gd name="connsiteY3" fmla="*/ 25174783 h 25174783"/>
              <a:gd name="connsiteX0" fmla="*/ 0 w 1502009"/>
              <a:gd name="connsiteY0" fmla="*/ 18020530 h 25174783"/>
              <a:gd name="connsiteX1" fmla="*/ 2950 w 1502009"/>
              <a:gd name="connsiteY1" fmla="*/ 0 h 25174783"/>
              <a:gd name="connsiteX2" fmla="*/ 1498375 w 1502009"/>
              <a:gd name="connsiteY2" fmla="*/ 0 h 25174783"/>
              <a:gd name="connsiteX3" fmla="*/ 1502009 w 1502009"/>
              <a:gd name="connsiteY3" fmla="*/ 25174783 h 25174783"/>
              <a:gd name="connsiteX0" fmla="*/ 0 w 1502009"/>
              <a:gd name="connsiteY0" fmla="*/ 17589621 h 25174783"/>
              <a:gd name="connsiteX1" fmla="*/ 2950 w 1502009"/>
              <a:gd name="connsiteY1" fmla="*/ 0 h 25174783"/>
              <a:gd name="connsiteX2" fmla="*/ 1498375 w 1502009"/>
              <a:gd name="connsiteY2" fmla="*/ 0 h 25174783"/>
              <a:gd name="connsiteX3" fmla="*/ 1502009 w 1502009"/>
              <a:gd name="connsiteY3" fmla="*/ 25174783 h 25174783"/>
              <a:gd name="connsiteX0" fmla="*/ 0 w 1502009"/>
              <a:gd name="connsiteY0" fmla="*/ 17266436 h 25174783"/>
              <a:gd name="connsiteX1" fmla="*/ 2950 w 1502009"/>
              <a:gd name="connsiteY1" fmla="*/ 0 h 25174783"/>
              <a:gd name="connsiteX2" fmla="*/ 1498375 w 1502009"/>
              <a:gd name="connsiteY2" fmla="*/ 0 h 25174783"/>
              <a:gd name="connsiteX3" fmla="*/ 1502009 w 1502009"/>
              <a:gd name="connsiteY3" fmla="*/ 25174783 h 25174783"/>
              <a:gd name="connsiteX0" fmla="*/ 0 w 1509469"/>
              <a:gd name="connsiteY0" fmla="*/ 12027614 h 25174783"/>
              <a:gd name="connsiteX1" fmla="*/ 10410 w 1509469"/>
              <a:gd name="connsiteY1" fmla="*/ 0 h 25174783"/>
              <a:gd name="connsiteX2" fmla="*/ 1505835 w 1509469"/>
              <a:gd name="connsiteY2" fmla="*/ 0 h 25174783"/>
              <a:gd name="connsiteX3" fmla="*/ 1509469 w 1509469"/>
              <a:gd name="connsiteY3" fmla="*/ 25174783 h 25174783"/>
              <a:gd name="connsiteX0" fmla="*/ 12281 w 1499371"/>
              <a:gd name="connsiteY0" fmla="*/ 12027614 h 25174783"/>
              <a:gd name="connsiteX1" fmla="*/ 312 w 1499371"/>
              <a:gd name="connsiteY1" fmla="*/ 0 h 25174783"/>
              <a:gd name="connsiteX2" fmla="*/ 1495737 w 1499371"/>
              <a:gd name="connsiteY2" fmla="*/ 0 h 25174783"/>
              <a:gd name="connsiteX3" fmla="*/ 1499371 w 1499371"/>
              <a:gd name="connsiteY3" fmla="*/ 25174783 h 25174783"/>
              <a:gd name="connsiteX0" fmla="*/ 0 w 1509469"/>
              <a:gd name="connsiteY0" fmla="*/ 12225306 h 25174783"/>
              <a:gd name="connsiteX1" fmla="*/ 10410 w 1509469"/>
              <a:gd name="connsiteY1" fmla="*/ 0 h 25174783"/>
              <a:gd name="connsiteX2" fmla="*/ 1505835 w 1509469"/>
              <a:gd name="connsiteY2" fmla="*/ 0 h 25174783"/>
              <a:gd name="connsiteX3" fmla="*/ 1509469 w 1509469"/>
              <a:gd name="connsiteY3" fmla="*/ 25174783 h 25174783"/>
              <a:gd name="connsiteX0" fmla="*/ 0 w 1509469"/>
              <a:gd name="connsiteY0" fmla="*/ 12422997 h 25174783"/>
              <a:gd name="connsiteX1" fmla="*/ 10410 w 1509469"/>
              <a:gd name="connsiteY1" fmla="*/ 0 h 25174783"/>
              <a:gd name="connsiteX2" fmla="*/ 1505835 w 1509469"/>
              <a:gd name="connsiteY2" fmla="*/ 0 h 25174783"/>
              <a:gd name="connsiteX3" fmla="*/ 1509469 w 1509469"/>
              <a:gd name="connsiteY3" fmla="*/ 25174783 h 25174783"/>
              <a:gd name="connsiteX0" fmla="*/ 5017 w 1499567"/>
              <a:gd name="connsiteY0" fmla="*/ 12324151 h 25174783"/>
              <a:gd name="connsiteX1" fmla="*/ 508 w 1499567"/>
              <a:gd name="connsiteY1" fmla="*/ 0 h 25174783"/>
              <a:gd name="connsiteX2" fmla="*/ 1495933 w 1499567"/>
              <a:gd name="connsiteY2" fmla="*/ 0 h 25174783"/>
              <a:gd name="connsiteX3" fmla="*/ 1499567 w 1499567"/>
              <a:gd name="connsiteY3" fmla="*/ 25174783 h 25174783"/>
              <a:gd name="connsiteX0" fmla="*/ 12281 w 1499371"/>
              <a:gd name="connsiteY0" fmla="*/ 20042054 h 25174783"/>
              <a:gd name="connsiteX1" fmla="*/ 312 w 1499371"/>
              <a:gd name="connsiteY1" fmla="*/ 0 h 25174783"/>
              <a:gd name="connsiteX2" fmla="*/ 1495737 w 1499371"/>
              <a:gd name="connsiteY2" fmla="*/ 0 h 25174783"/>
              <a:gd name="connsiteX3" fmla="*/ 1499371 w 1499371"/>
              <a:gd name="connsiteY3" fmla="*/ 25174783 h 251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371" h="25174783">
                <a:moveTo>
                  <a:pt x="12281" y="20042054"/>
                </a:moveTo>
                <a:cubicBezTo>
                  <a:pt x="15129" y="19407664"/>
                  <a:pt x="-2536" y="634390"/>
                  <a:pt x="312" y="0"/>
                </a:cubicBezTo>
                <a:lnTo>
                  <a:pt x="1495737" y="0"/>
                </a:lnTo>
                <a:cubicBezTo>
                  <a:pt x="1495737" y="634872"/>
                  <a:pt x="1499371" y="24539911"/>
                  <a:pt x="1499371" y="25174783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dirty="0"/>
          </a:p>
        </p:txBody>
      </p:sp>
      <p:sp>
        <p:nvSpPr>
          <p:cNvPr id="22" name="모서리가 둥근 직사각형 26">
            <a:extLst>
              <a:ext uri="{FF2B5EF4-FFF2-40B4-BE49-F238E27FC236}">
                <a16:creationId xmlns:a16="http://schemas.microsoft.com/office/drawing/2014/main" id="{87C44501-3378-4AED-B340-02CA047B11A9}"/>
              </a:ext>
            </a:extLst>
          </p:cNvPr>
          <p:cNvSpPr/>
          <p:nvPr/>
        </p:nvSpPr>
        <p:spPr>
          <a:xfrm>
            <a:off x="6388285" y="2163997"/>
            <a:ext cx="1216505" cy="641413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b="1" kern="0" dirty="0" err="1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필요없다</a:t>
            </a:r>
            <a:endParaRPr lang="en-US" altLang="ko-KR" sz="1600" b="1" kern="0" dirty="0">
              <a:solidFill>
                <a:srgbClr val="F79646">
                  <a:lumMod val="75000"/>
                </a:srgbClr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48916" y="2230481"/>
            <a:ext cx="3063659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현재 교회내 부모 </a:t>
            </a:r>
            <a:r>
              <a:rPr lang="ko-KR" altLang="en-US" dirty="0" err="1"/>
              <a:t>예배시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탁아 역할 부서 있다 </a:t>
            </a:r>
            <a:r>
              <a:rPr lang="en-US" altLang="ko-KR" dirty="0"/>
              <a:t>38.1%</a:t>
            </a:r>
            <a:r>
              <a:rPr lang="ko-KR" alt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821911" y="5907441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만</a:t>
            </a:r>
            <a:r>
              <a:rPr lang="en-US" altLang="ko-KR" sz="1300" dirty="0"/>
              <a:t>19</a:t>
            </a:r>
            <a:r>
              <a:rPr lang="ko-KR" altLang="en-US" sz="1300" dirty="0"/>
              <a:t>세 이상 개신교인</a:t>
            </a:r>
            <a:r>
              <a:rPr lang="en-US" altLang="ko-KR" sz="1300" dirty="0"/>
              <a:t>, 2000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온라인조사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217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  <p:sp>
        <p:nvSpPr>
          <p:cNvPr id="146" name="전 세계에서 가장 낮은 출산율"/>
          <p:cNvSpPr txBox="1">
            <a:spLocks noGrp="1"/>
          </p:cNvSpPr>
          <p:nvPr/>
        </p:nvSpPr>
        <p:spPr>
          <a:xfrm>
            <a:off x="2009683" y="750417"/>
            <a:ext cx="8291265" cy="516888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000" b="0" i="0" u="none" strike="noStrike" kern="1200" cap="none" spc="0" normalizeH="0" baseline="0" dirty="0">
                <a:solidFill>
                  <a:schemeClr val="dk1"/>
                </a:solidFill>
                <a:latin typeface="맑은 고딕"/>
                <a:ea typeface="맑은 고딕"/>
              </a:rPr>
              <a:t>목회데이터연구소</a:t>
            </a:r>
          </a:p>
        </p:txBody>
      </p:sp>
      <p:sp>
        <p:nvSpPr>
          <p:cNvPr id="148" name="전 세계에서 가장 낮은 출산율"/>
          <p:cNvSpPr txBox="1">
            <a:spLocks noGrp="1"/>
          </p:cNvSpPr>
          <p:nvPr/>
        </p:nvSpPr>
        <p:spPr>
          <a:xfrm>
            <a:off x="1277329" y="1644530"/>
            <a:ext cx="9637341" cy="4611151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/>
          <a:p>
            <a:pPr marL="0" indent="0" algn="ctr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400" b="1" i="0" u="none" strike="noStrike" kern="1200" cap="none" spc="0" normalizeH="0" baseline="0" dirty="0">
                <a:solidFill>
                  <a:srgbClr val="0000FF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0000FF"/>
                </a:solidFill>
                <a:latin typeface="맑은 고딕"/>
                <a:ea typeface="맑은 고딕"/>
              </a:rPr>
              <a:t>“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0000FF"/>
                </a:solidFill>
                <a:latin typeface="맑은 고딕"/>
                <a:ea typeface="맑은 고딕"/>
              </a:rPr>
              <a:t>더 나은 정보가 더 나은 세상을 만든다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0000FF"/>
                </a:solidFill>
                <a:latin typeface="맑은 고딕"/>
                <a:ea typeface="맑은 고딕"/>
              </a:rPr>
              <a:t>”</a:t>
            </a:r>
          </a:p>
          <a:p>
            <a:pPr marL="0" indent="0" algn="ctr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2400" b="1" i="0" u="none" strike="noStrike" kern="1200" cap="none" spc="0" normalizeH="0" baseline="0" dirty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400" b="1" dirty="0">
                <a:ea typeface="맑은 고딕"/>
              </a:rPr>
              <a:t>●</a:t>
            </a:r>
            <a:r>
              <a:rPr lang="ko-KR" altLang="en-US" sz="2400" b="1" dirty="0">
                <a:ea typeface="맑은 고딕"/>
              </a:rPr>
              <a:t> 정치 중립</a:t>
            </a:r>
            <a:r>
              <a:rPr lang="en-US" altLang="ko-KR" sz="2400" b="1" dirty="0">
                <a:ea typeface="맑은 고딕"/>
              </a:rPr>
              <a:t>/</a:t>
            </a:r>
            <a:r>
              <a:rPr lang="ko-KR" altLang="en-US" sz="2400" b="1" dirty="0">
                <a:ea typeface="맑은 고딕"/>
              </a:rPr>
              <a:t>가치 중립의 공정한 팩트 탱크</a:t>
            </a:r>
            <a:endParaRPr lang="en-US" altLang="ko-KR" sz="2400" b="1" dirty="0">
              <a:ea typeface="맑은 고딕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400" b="1" dirty="0">
                <a:ea typeface="맑은 고딕"/>
              </a:rPr>
              <a:t>●</a:t>
            </a:r>
            <a:r>
              <a:rPr lang="ko-KR" altLang="en-US" sz="2400" b="1" dirty="0">
                <a:ea typeface="맑은 고딕"/>
              </a:rPr>
              <a:t> </a:t>
            </a:r>
            <a:r>
              <a:rPr lang="ko-KR" altLang="en-US" sz="2400" b="1" dirty="0" err="1">
                <a:ea typeface="맑은 고딕"/>
              </a:rPr>
              <a:t>사회통계</a:t>
            </a:r>
            <a:r>
              <a:rPr lang="en-US" altLang="ko-KR" sz="2400" b="1" dirty="0">
                <a:ea typeface="맑은 고딕"/>
              </a:rPr>
              <a:t>,</a:t>
            </a:r>
            <a:r>
              <a:rPr lang="ko-KR" altLang="en-US" sz="2400" b="1" dirty="0">
                <a:ea typeface="맑은 고딕"/>
              </a:rPr>
              <a:t> 기독교통계를 매주 화요일 메일 발송 </a:t>
            </a:r>
            <a:r>
              <a:rPr lang="en-US" altLang="ko-KR" sz="2400" b="1" dirty="0">
                <a:ea typeface="맑은 고딕"/>
              </a:rPr>
              <a:t>(</a:t>
            </a:r>
            <a:r>
              <a:rPr lang="ko-KR" altLang="en-US" sz="2400" b="1" dirty="0">
                <a:ea typeface="맑은 고딕"/>
              </a:rPr>
              <a:t>무료</a:t>
            </a:r>
            <a:r>
              <a:rPr lang="en-US" altLang="ko-KR" sz="2400" b="1" dirty="0">
                <a:ea typeface="맑은 고딕"/>
              </a:rPr>
              <a:t>)</a:t>
            </a:r>
          </a:p>
          <a:p>
            <a:pPr marL="0" indent="0" defTabSz="914400" rtl="0" eaLnBrk="1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2000" b="1" i="0" u="none" strike="noStrike" kern="1200" cap="none" spc="0" normalizeH="0" baseline="0" dirty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b="1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 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  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-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현재 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19,000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여명 한국교회 목회자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/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리더십에게 발송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(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이메일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/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카카오톡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)</a:t>
            </a: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dirty="0">
                <a:latin typeface="맑은 고딕"/>
                <a:ea typeface="맑은 고딕"/>
              </a:rPr>
              <a:t>     - </a:t>
            </a:r>
            <a:r>
              <a:rPr lang="ko-KR" altLang="en-US" dirty="0">
                <a:latin typeface="맑은 고딕"/>
                <a:ea typeface="맑은 고딕"/>
              </a:rPr>
              <a:t>주별 </a:t>
            </a:r>
            <a:r>
              <a:rPr lang="en-US" altLang="ko-KR" dirty="0">
                <a:latin typeface="맑은 고딕"/>
                <a:ea typeface="맑은 고딕"/>
              </a:rPr>
              <a:t>4,000</a:t>
            </a:r>
            <a:r>
              <a:rPr lang="ko-KR" altLang="en-US" dirty="0">
                <a:latin typeface="맑은 고딕"/>
                <a:ea typeface="맑은 고딕"/>
              </a:rPr>
              <a:t>여명 홈페이지 방문</a:t>
            </a:r>
            <a:endParaRPr kumimoji="0" lang="ko-KR" altLang="en-US" b="0" i="0" u="none" strike="noStrike" kern="1200" cap="none" spc="0" normalizeH="0" baseline="0" dirty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b="0" i="0" u="none" strike="noStrike" kern="1200" cap="none" spc="0" normalizeH="0" baseline="0" dirty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●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구독 신청 </a:t>
            </a: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b="1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 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  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-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목회데이터연구소 홈페이지</a:t>
            </a:r>
            <a:r>
              <a:rPr kumimoji="0" lang="en-US" altLang="ko-KR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.</a:t>
            </a:r>
            <a:r>
              <a:rPr kumimoji="0" lang="ko-KR" altLang="en-US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2400" b="0" i="0" u="none" strike="noStrike" kern="1200" cap="none" spc="0" normalizeH="0" baseline="0" dirty="0">
                <a:solidFill>
                  <a:schemeClr val="tx1"/>
                </a:solidFill>
                <a:latin typeface="맑은 고딕"/>
                <a:ea typeface="맑은 고딕"/>
                <a:hlinkClick r:id="rId3"/>
              </a:rPr>
              <a:t>www.mhdata.or.kr</a:t>
            </a:r>
            <a:r>
              <a:rPr lang="en-US" altLang="ko-KR" dirty="0">
                <a:latin typeface="맑은 고딕"/>
                <a:ea typeface="맑은 고딕"/>
              </a:rPr>
              <a:t>  </a:t>
            </a: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dirty="0">
                <a:latin typeface="맑은 고딕"/>
                <a:ea typeface="맑은 고딕"/>
              </a:rPr>
              <a:t>     - </a:t>
            </a:r>
            <a:r>
              <a:rPr lang="ko-KR" altLang="en-US" dirty="0">
                <a:latin typeface="맑은 고딕"/>
                <a:ea typeface="맑은 고딕"/>
              </a:rPr>
              <a:t>또는 </a:t>
            </a:r>
            <a:r>
              <a:rPr lang="ko-KR" altLang="en-US" dirty="0" err="1">
                <a:latin typeface="맑은 고딕"/>
                <a:ea typeface="맑은 고딕"/>
              </a:rPr>
              <a:t>카카오톡</a:t>
            </a:r>
            <a:r>
              <a:rPr lang="ko-KR" altLang="en-US" dirty="0">
                <a:latin typeface="맑은 고딕"/>
                <a:ea typeface="맑은 고딕"/>
              </a:rPr>
              <a:t> 채널 추가</a:t>
            </a:r>
            <a:endParaRPr kumimoji="0" lang="en-US" altLang="ko-KR" b="0" i="0" u="none" strike="noStrike" kern="1200" cap="none" spc="0" normalizeH="0" baseline="0" dirty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b="0" i="0" u="none" strike="noStrike" kern="1200" cap="none" spc="0" normalizeH="0" baseline="0" dirty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2180971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8748AC5-182A-48DA-899A-EBD0D9D1C8B7}"/>
              </a:ext>
            </a:extLst>
          </p:cNvPr>
          <p:cNvSpPr/>
          <p:nvPr/>
        </p:nvSpPr>
        <p:spPr>
          <a:xfrm>
            <a:off x="2366527" y="1600312"/>
            <a:ext cx="1003689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530DC-DCE6-4CC2-A341-787D0F37FD57}"/>
              </a:ext>
            </a:extLst>
          </p:cNvPr>
          <p:cNvSpPr txBox="1"/>
          <p:nvPr/>
        </p:nvSpPr>
        <p:spPr>
          <a:xfrm>
            <a:off x="3775896" y="1933120"/>
            <a:ext cx="5096267" cy="1755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dirty="0"/>
              <a:t>다음세대 전략 방향</a:t>
            </a:r>
            <a:endParaRPr lang="en-US" altLang="ko-KR" sz="4400" b="1" dirty="0"/>
          </a:p>
          <a:p>
            <a:pPr algn="ctr">
              <a:lnSpc>
                <a:spcPct val="130000"/>
              </a:lnSpc>
            </a:pPr>
            <a:r>
              <a:rPr lang="en-US" altLang="ko-KR" sz="4400" b="1" dirty="0"/>
              <a:t>- </a:t>
            </a:r>
            <a:r>
              <a:rPr lang="ko-KR" altLang="en-US" sz="4400" b="1" dirty="0"/>
              <a:t>교회학교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04694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6CEF44-2235-49C9-BCEE-908A0ACD0D77}"/>
              </a:ext>
            </a:extLst>
          </p:cNvPr>
          <p:cNvSpPr txBox="1"/>
          <p:nvPr/>
        </p:nvSpPr>
        <p:spPr>
          <a:xfrm>
            <a:off x="1061674" y="5816806"/>
            <a:ext cx="5373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spc="-50" dirty="0"/>
              <a:t>*</a:t>
            </a:r>
            <a:r>
              <a:rPr lang="ko-KR" altLang="en-US" sz="1200" spc="-50" dirty="0" err="1"/>
              <a:t>일반학령인구</a:t>
            </a:r>
            <a:r>
              <a:rPr lang="ko-KR" altLang="en-US" sz="1200" spc="-50" dirty="0"/>
              <a:t> </a:t>
            </a:r>
            <a:r>
              <a:rPr lang="en-US" altLang="ko-KR" sz="1200" spc="-50" dirty="0"/>
              <a:t>: </a:t>
            </a:r>
            <a:r>
              <a:rPr lang="ko-KR" altLang="en-US" sz="1200" spc="-50" dirty="0"/>
              <a:t>교육부 </a:t>
            </a:r>
            <a:r>
              <a:rPr lang="en-US" altLang="ko-KR" sz="1200" spc="-50" dirty="0"/>
              <a:t>‘2023 </a:t>
            </a:r>
            <a:r>
              <a:rPr lang="ko-KR" altLang="en-US" sz="1200" spc="-50" dirty="0"/>
              <a:t>교육기본통계 조사 결과 발표</a:t>
            </a:r>
            <a:r>
              <a:rPr lang="en-US" altLang="ko-KR" sz="1200" spc="-50" dirty="0"/>
              <a:t>’, 2023.08.30</a:t>
            </a:r>
          </a:p>
          <a:p>
            <a:r>
              <a:rPr lang="en-US" altLang="ko-KR" sz="1200" spc="-50" dirty="0"/>
              <a:t>** </a:t>
            </a:r>
            <a:r>
              <a:rPr lang="ko-KR" altLang="en-US" sz="1200" spc="-50" dirty="0"/>
              <a:t>교회학교 인구 </a:t>
            </a:r>
            <a:r>
              <a:rPr lang="en-US" altLang="ko-KR" sz="1200" spc="-50" dirty="0"/>
              <a:t>:</a:t>
            </a:r>
            <a:r>
              <a:rPr lang="ko-KR" altLang="en-US" sz="1200" spc="-50" dirty="0"/>
              <a:t> 예장통합교단 교세통계자료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13536-B80E-4D91-AB0D-B79532D0FEA4}"/>
              </a:ext>
            </a:extLst>
          </p:cNvPr>
          <p:cNvSpPr txBox="1"/>
          <p:nvPr/>
        </p:nvSpPr>
        <p:spPr>
          <a:xfrm>
            <a:off x="1261970" y="536572"/>
            <a:ext cx="96761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dirty="0">
                <a:latin typeface="+mj-ea"/>
                <a:ea typeface="+mj-ea"/>
              </a:rPr>
              <a:t>교회학교</a:t>
            </a:r>
            <a:r>
              <a:rPr lang="en-US" altLang="ko-KR" sz="3200" b="1" dirty="0">
                <a:latin typeface="+mj-ea"/>
                <a:ea typeface="+mj-ea"/>
              </a:rPr>
              <a:t>, </a:t>
            </a:r>
            <a:r>
              <a:rPr lang="ko-KR" altLang="en-US" sz="3200" b="1" dirty="0">
                <a:latin typeface="+mj-ea"/>
                <a:ea typeface="+mj-ea"/>
              </a:rPr>
              <a:t>일반 학령인구 대비  감소속도 </a:t>
            </a:r>
            <a:r>
              <a:rPr lang="en-US" altLang="ko-KR" sz="3200" b="1" dirty="0">
                <a:latin typeface="+mj-ea"/>
                <a:ea typeface="+mj-ea"/>
              </a:rPr>
              <a:t>2</a:t>
            </a:r>
            <a:r>
              <a:rPr lang="ko-KR" altLang="en-US" sz="3200" b="1" dirty="0">
                <a:latin typeface="+mj-ea"/>
                <a:ea typeface="+mj-ea"/>
              </a:rPr>
              <a:t>배 빨라</a:t>
            </a:r>
            <a:r>
              <a:rPr lang="en-US" altLang="ko-KR" sz="3200" b="1" dirty="0">
                <a:latin typeface="+mj-ea"/>
                <a:ea typeface="+mj-ea"/>
              </a:rPr>
              <a:t>!</a:t>
            </a:r>
          </a:p>
          <a:p>
            <a:r>
              <a:rPr lang="ko-KR" altLang="en-US" sz="3200" b="1" dirty="0">
                <a:latin typeface="+mj-ea"/>
                <a:ea typeface="+mj-ea"/>
              </a:rPr>
              <a:t>특히</a:t>
            </a:r>
            <a:r>
              <a:rPr lang="en-US" altLang="ko-KR" sz="3200" b="1" dirty="0">
                <a:latin typeface="+mj-ea"/>
              </a:rPr>
              <a:t> </a:t>
            </a:r>
            <a:r>
              <a:rPr lang="ko-KR" altLang="en-US" sz="3200" b="1" dirty="0">
                <a:latin typeface="+mj-ea"/>
              </a:rPr>
              <a:t>초등부 위기</a:t>
            </a:r>
            <a:r>
              <a:rPr lang="en-US" altLang="ko-KR" sz="3200" b="1" dirty="0">
                <a:latin typeface="+mj-ea"/>
              </a:rPr>
              <a:t>!</a:t>
            </a:r>
          </a:p>
        </p:txBody>
      </p:sp>
      <p:sp>
        <p:nvSpPr>
          <p:cNvPr id="20" name="슬라이드 번호 개체 틀 1">
            <a:extLst>
              <a:ext uri="{FF2B5EF4-FFF2-40B4-BE49-F238E27FC236}">
                <a16:creationId xmlns:a16="http://schemas.microsoft.com/office/drawing/2014/main" id="{4B3544F5-3F6C-7F47-B4E9-5D0B83276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6700" y="6482543"/>
            <a:ext cx="4953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 i="1" smtClean="0"/>
              <a:pPr lvl="0">
                <a:defRPr/>
              </a:pPr>
              <a:t>21</a:t>
            </a:fld>
            <a:endParaRPr lang="ko-KR" altLang="en-US" i="1"/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18CAE254-41DB-49D9-B4E4-33D1DEE7913F}"/>
              </a:ext>
            </a:extLst>
          </p:cNvPr>
          <p:cNvGraphicFramePr>
            <a:graphicFrameLocks noGrp="1"/>
          </p:cNvGraphicFramePr>
          <p:nvPr/>
        </p:nvGraphicFramePr>
        <p:xfrm>
          <a:off x="1102183" y="2342099"/>
          <a:ext cx="5316032" cy="2029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495">
                  <a:extLst>
                    <a:ext uri="{9D8B030D-6E8A-4147-A177-3AD203B41FA5}">
                      <a16:colId xmlns:a16="http://schemas.microsoft.com/office/drawing/2014/main" val="2778725665"/>
                    </a:ext>
                  </a:extLst>
                </a:gridCol>
                <a:gridCol w="782297">
                  <a:extLst>
                    <a:ext uri="{9D8B030D-6E8A-4147-A177-3AD203B41FA5}">
                      <a16:colId xmlns:a16="http://schemas.microsoft.com/office/drawing/2014/main" val="4011765732"/>
                    </a:ext>
                  </a:extLst>
                </a:gridCol>
                <a:gridCol w="782310">
                  <a:extLst>
                    <a:ext uri="{9D8B030D-6E8A-4147-A177-3AD203B41FA5}">
                      <a16:colId xmlns:a16="http://schemas.microsoft.com/office/drawing/2014/main" val="2514560670"/>
                    </a:ext>
                  </a:extLst>
                </a:gridCol>
                <a:gridCol w="782310">
                  <a:extLst>
                    <a:ext uri="{9D8B030D-6E8A-4147-A177-3AD203B41FA5}">
                      <a16:colId xmlns:a16="http://schemas.microsoft.com/office/drawing/2014/main" val="3765465880"/>
                    </a:ext>
                  </a:extLst>
                </a:gridCol>
                <a:gridCol w="782310">
                  <a:extLst>
                    <a:ext uri="{9D8B030D-6E8A-4147-A177-3AD203B41FA5}">
                      <a16:colId xmlns:a16="http://schemas.microsoft.com/office/drawing/2014/main" val="176614783"/>
                    </a:ext>
                  </a:extLst>
                </a:gridCol>
                <a:gridCol w="782310">
                  <a:extLst>
                    <a:ext uri="{9D8B030D-6E8A-4147-A177-3AD203B41FA5}">
                      <a16:colId xmlns:a16="http://schemas.microsoft.com/office/drawing/2014/main" val="1711696871"/>
                    </a:ext>
                  </a:extLst>
                </a:gridCol>
              </a:tblGrid>
              <a:tr h="7191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u="none" strike="noStrike" dirty="0">
                          <a:effectLst/>
                          <a:latin typeface="+mn-ea"/>
                          <a:ea typeface="+mn-ea"/>
                        </a:rPr>
                        <a:t>구 분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u="none" strike="noStrike" dirty="0">
                          <a:effectLst/>
                          <a:latin typeface="+mn-ea"/>
                          <a:ea typeface="+mn-ea"/>
                        </a:rPr>
                        <a:t>2000</a:t>
                      </a:r>
                      <a:r>
                        <a:rPr lang="ko-KR" altLang="en-US" sz="1600" b="0" u="none" strike="noStrike" dirty="0">
                          <a:effectLst/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u="none" strike="noStrike" dirty="0">
                          <a:effectLst/>
                          <a:latin typeface="+mn-ea"/>
                          <a:ea typeface="+mn-ea"/>
                        </a:rPr>
                        <a:t>2013</a:t>
                      </a:r>
                      <a:r>
                        <a:rPr lang="ko-KR" altLang="en-US" sz="1600" b="0" u="none" strike="noStrike" dirty="0">
                          <a:effectLst/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증감률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u="none" strike="noStrike" dirty="0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ko-KR" altLang="en-US" sz="1600" b="0" u="none" strike="noStrike" dirty="0">
                          <a:effectLst/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u="none" strike="noStrike" dirty="0">
                          <a:effectLst/>
                          <a:latin typeface="+mn-ea"/>
                          <a:ea typeface="+mn-ea"/>
                        </a:rPr>
                        <a:t>증감률</a:t>
                      </a:r>
                      <a:endParaRPr lang="en-US" altLang="ko-KR" sz="1600" b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149427"/>
                  </a:ext>
                </a:extLst>
              </a:tr>
              <a:tr h="65523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u="none" strike="noStrike" dirty="0">
                          <a:effectLst/>
                          <a:latin typeface="+mn-ea"/>
                          <a:ea typeface="+mn-ea"/>
                        </a:rPr>
                        <a:t>일반학령인구</a:t>
                      </a:r>
                      <a:endParaRPr lang="en-US" altLang="ko-KR" sz="1600" b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600" b="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u="none" strike="noStrike" dirty="0">
                          <a:effectLst/>
                          <a:latin typeface="+mn-ea"/>
                          <a:ea typeface="+mn-ea"/>
                        </a:rPr>
                        <a:t>초중고</a:t>
                      </a:r>
                      <a:r>
                        <a:rPr lang="en-US" altLang="ko-KR" sz="1600" b="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800</a:t>
                      </a:r>
                      <a:endParaRPr lang="en-US" altLang="ko-KR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653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66FF"/>
                          </a:solidFill>
                          <a:effectLst/>
                          <a:latin typeface="+mn-ea"/>
                          <a:ea typeface="+mn-ea"/>
                        </a:rPr>
                        <a:t>-18.3%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527</a:t>
                      </a:r>
                      <a:endParaRPr lang="en-US" altLang="ko-KR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u="none" strike="noStrike" dirty="0">
                          <a:solidFill>
                            <a:srgbClr val="0066FF"/>
                          </a:solidFill>
                          <a:effectLst/>
                          <a:latin typeface="+mn-ea"/>
                          <a:ea typeface="+mn-ea"/>
                        </a:rPr>
                        <a:t>-19.3%</a:t>
                      </a:r>
                      <a:endParaRPr lang="en-US" altLang="ko-KR" sz="1600" b="0" i="0" u="none" strike="noStrike" dirty="0">
                        <a:solidFill>
                          <a:srgbClr val="0066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35652"/>
                  </a:ext>
                </a:extLst>
              </a:tr>
              <a:tr h="65523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u="none" strike="noStrike" dirty="0">
                          <a:effectLst/>
                          <a:latin typeface="+mn-ea"/>
                          <a:ea typeface="+mn-ea"/>
                        </a:rPr>
                        <a:t>교회학교인구</a:t>
                      </a:r>
                      <a:endParaRPr lang="en-US" altLang="ko-KR" sz="1600" b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600" b="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u="none" strike="noStrike" dirty="0">
                          <a:effectLst/>
                          <a:latin typeface="+mn-ea"/>
                          <a:ea typeface="+mn-ea"/>
                        </a:rPr>
                        <a:t>예장통합</a:t>
                      </a:r>
                      <a:r>
                        <a:rPr lang="en-US" altLang="ko-KR" sz="1600" b="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41.6</a:t>
                      </a:r>
                      <a:endParaRPr lang="en-US" altLang="ko-KR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33.6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66FF"/>
                          </a:solidFill>
                          <a:effectLst/>
                          <a:latin typeface="+mn-ea"/>
                          <a:ea typeface="+mn-ea"/>
                        </a:rPr>
                        <a:t>-19.0%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21.2</a:t>
                      </a:r>
                      <a:endParaRPr lang="en-US" altLang="ko-KR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u="none" strike="noStrike" dirty="0">
                          <a:solidFill>
                            <a:srgbClr val="0066FF"/>
                          </a:solidFill>
                          <a:effectLst/>
                          <a:latin typeface="+mn-ea"/>
                          <a:ea typeface="+mn-ea"/>
                        </a:rPr>
                        <a:t>-36.9%</a:t>
                      </a:r>
                      <a:endParaRPr lang="en-US" altLang="ko-KR" sz="1600" b="0" i="0" u="none" strike="noStrike" dirty="0">
                        <a:solidFill>
                          <a:srgbClr val="0066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89512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2005" y="2006883"/>
            <a:ext cx="5623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표</a:t>
            </a:r>
            <a:r>
              <a:rPr lang="en-US" altLang="ko-KR" sz="1600" dirty="0"/>
              <a:t>) </a:t>
            </a:r>
            <a:r>
              <a:rPr lang="ko-KR" altLang="en-US" sz="1600" dirty="0"/>
              <a:t>초중고 학생인구 변화 </a:t>
            </a:r>
            <a:r>
              <a:rPr lang="en-US" altLang="ko-KR" sz="1600" dirty="0"/>
              <a:t>(</a:t>
            </a:r>
            <a:r>
              <a:rPr lang="ko-KR" altLang="en-US" sz="1600" dirty="0"/>
              <a:t>일반학생 </a:t>
            </a:r>
            <a:r>
              <a:rPr lang="en-US" altLang="ko-KR" sz="1600" dirty="0"/>
              <a:t>vs </a:t>
            </a:r>
            <a:r>
              <a:rPr lang="ko-KR" altLang="en-US" sz="1600" dirty="0"/>
              <a:t>교회학교학생</a:t>
            </a:r>
            <a:r>
              <a:rPr lang="en-US" altLang="ko-KR" sz="1600" dirty="0"/>
              <a:t>, </a:t>
            </a:r>
            <a:r>
              <a:rPr lang="ko-KR" altLang="en-US" sz="1600" dirty="0"/>
              <a:t>만명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E788574-FDF2-D0BD-6488-CB8E74C03908}"/>
              </a:ext>
            </a:extLst>
          </p:cNvPr>
          <p:cNvGraphicFramePr>
            <a:graphicFrameLocks noGrp="1"/>
          </p:cNvGraphicFramePr>
          <p:nvPr/>
        </p:nvGraphicFramePr>
        <p:xfrm>
          <a:off x="6758403" y="2337744"/>
          <a:ext cx="4423402" cy="3270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312">
                  <a:extLst>
                    <a:ext uri="{9D8B030D-6E8A-4147-A177-3AD203B41FA5}">
                      <a16:colId xmlns:a16="http://schemas.microsoft.com/office/drawing/2014/main" val="2778725665"/>
                    </a:ext>
                  </a:extLst>
                </a:gridCol>
                <a:gridCol w="1445453">
                  <a:extLst>
                    <a:ext uri="{9D8B030D-6E8A-4147-A177-3AD203B41FA5}">
                      <a16:colId xmlns:a16="http://schemas.microsoft.com/office/drawing/2014/main" val="2717998041"/>
                    </a:ext>
                  </a:extLst>
                </a:gridCol>
                <a:gridCol w="648263">
                  <a:extLst>
                    <a:ext uri="{9D8B030D-6E8A-4147-A177-3AD203B41FA5}">
                      <a16:colId xmlns:a16="http://schemas.microsoft.com/office/drawing/2014/main" val="4011765732"/>
                    </a:ext>
                  </a:extLst>
                </a:gridCol>
                <a:gridCol w="692064">
                  <a:extLst>
                    <a:ext uri="{9D8B030D-6E8A-4147-A177-3AD203B41FA5}">
                      <a16:colId xmlns:a16="http://schemas.microsoft.com/office/drawing/2014/main" val="2514560670"/>
                    </a:ext>
                  </a:extLst>
                </a:gridCol>
                <a:gridCol w="902310">
                  <a:extLst>
                    <a:ext uri="{9D8B030D-6E8A-4147-A177-3AD203B41FA5}">
                      <a16:colId xmlns:a16="http://schemas.microsoft.com/office/drawing/2014/main" val="3765465880"/>
                    </a:ext>
                  </a:extLst>
                </a:gridCol>
              </a:tblGrid>
              <a:tr h="5057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u="none" strike="noStrike" dirty="0">
                          <a:effectLst/>
                          <a:latin typeface="+mn-ea"/>
                          <a:ea typeface="+mn-ea"/>
                        </a:rPr>
                        <a:t>구 분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u="none" strike="noStrike" dirty="0">
                          <a:effectLst/>
                          <a:latin typeface="+mn-ea"/>
                          <a:ea typeface="+mn-ea"/>
                        </a:rPr>
                        <a:t>2013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u="none" strike="noStrike" dirty="0">
                          <a:effectLst/>
                          <a:latin typeface="+mn-ea"/>
                          <a:ea typeface="+mn-ea"/>
                        </a:rPr>
                        <a:t>2022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증감률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149427"/>
                  </a:ext>
                </a:extLst>
              </a:tr>
              <a:tr h="4608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0~6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u="none" strike="noStrike" dirty="0" err="1">
                          <a:effectLst/>
                          <a:latin typeface="+mn-ea"/>
                          <a:ea typeface="+mn-ea"/>
                        </a:rPr>
                        <a:t>일반영유치아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326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66FF"/>
                          </a:solidFill>
                          <a:effectLst/>
                          <a:latin typeface="+mn-ea"/>
                          <a:ea typeface="+mn-ea"/>
                        </a:rPr>
                        <a:t>-32.5%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35652"/>
                  </a:ext>
                </a:extLst>
              </a:tr>
              <a:tr h="460804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u="none" strike="noStrike" dirty="0" err="1">
                          <a:effectLst/>
                          <a:latin typeface="+mn-ea"/>
                          <a:ea typeface="+mn-ea"/>
                        </a:rPr>
                        <a:t>교회영유치부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9.7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66FF"/>
                          </a:solidFill>
                          <a:effectLst/>
                          <a:latin typeface="+mn-ea"/>
                          <a:ea typeface="+mn-ea"/>
                        </a:rPr>
                        <a:t>-42.2%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39583"/>
                  </a:ext>
                </a:extLst>
              </a:tr>
              <a:tr h="4608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초등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u="none" strike="noStrike" dirty="0">
                          <a:effectLst/>
                          <a:latin typeface="+mn-ea"/>
                          <a:ea typeface="+mn-ea"/>
                        </a:rPr>
                        <a:t>일반초등생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278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-4.3%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895128"/>
                  </a:ext>
                </a:extLst>
              </a:tr>
              <a:tr h="460804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교회초등부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17.8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11.4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-35.9%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989751"/>
                  </a:ext>
                </a:extLst>
              </a:tr>
              <a:tr h="4608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중고등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일반중고생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66FF"/>
                          </a:solidFill>
                          <a:effectLst/>
                          <a:latin typeface="+mn-ea"/>
                          <a:ea typeface="+mn-ea"/>
                        </a:rPr>
                        <a:t>-29.5%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46463"/>
                  </a:ext>
                </a:extLst>
              </a:tr>
              <a:tr h="460804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교회중고등부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15.7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9.8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66FF"/>
                          </a:solidFill>
                          <a:effectLst/>
                          <a:latin typeface="+mn-ea"/>
                          <a:ea typeface="+mn-ea"/>
                        </a:rPr>
                        <a:t>-37.6%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3043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D2940B-0DE3-855D-3D25-92D2826DFA8B}"/>
              </a:ext>
            </a:extLst>
          </p:cNvPr>
          <p:cNvSpPr txBox="1"/>
          <p:nvPr/>
        </p:nvSpPr>
        <p:spPr>
          <a:xfrm>
            <a:off x="6622096" y="2019947"/>
            <a:ext cx="3711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표</a:t>
            </a:r>
            <a:r>
              <a:rPr lang="en-US" altLang="ko-KR" sz="1600" dirty="0"/>
              <a:t>) </a:t>
            </a:r>
            <a:r>
              <a:rPr lang="ko-KR" altLang="en-US" sz="1600" dirty="0"/>
              <a:t>교회학교 인구변화</a:t>
            </a:r>
            <a:r>
              <a:rPr lang="en-US" altLang="ko-KR" sz="1600" dirty="0"/>
              <a:t>(</a:t>
            </a:r>
            <a:r>
              <a:rPr lang="ko-KR" altLang="en-US" sz="1600" dirty="0"/>
              <a:t>예장통합</a:t>
            </a:r>
            <a:r>
              <a:rPr lang="en-US" altLang="ko-KR" sz="1600" dirty="0"/>
              <a:t>, </a:t>
            </a:r>
            <a:r>
              <a:rPr lang="ko-KR" altLang="en-US" sz="1600" dirty="0"/>
              <a:t>만명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16143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988583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하루 중 신앙생활 정도 </a:t>
            </a:r>
            <a:r>
              <a:rPr lang="en-US" altLang="ko-KR" dirty="0">
                <a:solidFill>
                  <a:prstClr val="black"/>
                </a:solidFill>
              </a:rPr>
              <a:t>_</a:t>
            </a:r>
            <a:r>
              <a:rPr lang="ko-KR" altLang="en-US" dirty="0">
                <a:solidFill>
                  <a:prstClr val="black"/>
                </a:solidFill>
              </a:rPr>
              <a:t>이전 조사 비교 </a:t>
            </a:r>
            <a:r>
              <a:rPr lang="en-US" altLang="ko-KR" dirty="0"/>
              <a:t>(%)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776929" y="689106"/>
            <a:ext cx="67201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교회출석 청소년의 하루 신앙생활</a:t>
            </a:r>
            <a:r>
              <a:rPr lang="en-US" altLang="ko-KR" sz="3200" b="1" dirty="0"/>
              <a:t>, </a:t>
            </a:r>
          </a:p>
          <a:p>
            <a:r>
              <a:rPr lang="en-US" altLang="ko-KR" sz="3200" b="1" dirty="0"/>
              <a:t>5</a:t>
            </a:r>
            <a:r>
              <a:rPr lang="ko-KR" altLang="en-US" sz="3200" b="1" dirty="0"/>
              <a:t>분 이내 </a:t>
            </a:r>
            <a:r>
              <a:rPr lang="en-US" altLang="ko-KR" sz="3200" b="1" dirty="0"/>
              <a:t>51%, 30</a:t>
            </a:r>
            <a:r>
              <a:rPr lang="ko-KR" altLang="en-US" sz="3200" b="1" dirty="0"/>
              <a:t>분 이상 </a:t>
            </a:r>
            <a:r>
              <a:rPr lang="en-US" altLang="ko-KR" sz="3200" b="1" dirty="0"/>
              <a:t>22%!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개체 2">
            <a:extLst>
              <a:ext uri="{FF2B5EF4-FFF2-40B4-BE49-F238E27FC236}">
                <a16:creationId xmlns:a16="http://schemas.microsoft.com/office/drawing/2014/main" id="{D76FFDC7-490D-0070-D2C6-8D45AD353832}"/>
              </a:ext>
            </a:extLst>
          </p:cNvPr>
          <p:cNvGraphicFramePr>
            <a:graphicFrameLocks/>
          </p:cNvGraphicFramePr>
          <p:nvPr/>
        </p:nvGraphicFramePr>
        <p:xfrm>
          <a:off x="834611" y="1702294"/>
          <a:ext cx="9680451" cy="316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oup 94">
            <a:extLst>
              <a:ext uri="{FF2B5EF4-FFF2-40B4-BE49-F238E27FC236}">
                <a16:creationId xmlns:a16="http://schemas.microsoft.com/office/drawing/2014/main" id="{73DB2303-6263-FD1B-0A32-86169408EBF4}"/>
              </a:ext>
            </a:extLst>
          </p:cNvPr>
          <p:cNvGraphicFramePr>
            <a:graphicFrameLocks noGrp="1"/>
          </p:cNvGraphicFramePr>
          <p:nvPr/>
        </p:nvGraphicFramePr>
        <p:xfrm>
          <a:off x="1001437" y="4869033"/>
          <a:ext cx="9308144" cy="533749"/>
        </p:xfrm>
        <a:graphic>
          <a:graphicData uri="http://schemas.openxmlformats.org/drawingml/2006/table">
            <a:tbl>
              <a:tblPr/>
              <a:tblGrid>
                <a:gridCol w="1163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2261549266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1353857003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915055688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4094910976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3317821253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163518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533749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하지 않는다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분 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5-10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분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10-30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분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분</a:t>
                      </a: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-1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시간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1-2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시간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2-3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시간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</a:t>
                      </a: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시간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997880" y="5548739"/>
            <a:ext cx="88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* </a:t>
            </a:r>
            <a:r>
              <a:rPr lang="ko-KR" altLang="en-US" sz="1400" kern="0" dirty="0">
                <a:solidFill>
                  <a:prstClr val="black"/>
                </a:solidFill>
              </a:rPr>
              <a:t>출처 </a:t>
            </a:r>
            <a:r>
              <a:rPr lang="en-US" altLang="ko-KR" sz="1400" kern="0" dirty="0">
                <a:solidFill>
                  <a:prstClr val="black"/>
                </a:solidFill>
              </a:rPr>
              <a:t>: </a:t>
            </a:r>
            <a:r>
              <a:rPr lang="ko-KR" altLang="en-US" sz="14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400" kern="0" dirty="0">
                <a:solidFill>
                  <a:prstClr val="black"/>
                </a:solidFill>
              </a:rPr>
              <a:t>, ‘</a:t>
            </a:r>
            <a:r>
              <a:rPr lang="ko-KR" altLang="en-US" sz="14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400" kern="0" dirty="0">
                <a:solidFill>
                  <a:prstClr val="black"/>
                </a:solidFill>
              </a:rPr>
              <a:t>2024 </a:t>
            </a:r>
            <a:r>
              <a:rPr lang="ko-KR" altLang="en-US" sz="1400" kern="0" dirty="0">
                <a:solidFill>
                  <a:prstClr val="black"/>
                </a:solidFill>
              </a:rPr>
              <a:t>조사</a:t>
            </a:r>
            <a:r>
              <a:rPr lang="en-US" altLang="ko-KR" sz="1400" kern="0" dirty="0">
                <a:solidFill>
                  <a:prstClr val="black"/>
                </a:solidFill>
              </a:rPr>
              <a:t>(</a:t>
            </a:r>
            <a:r>
              <a:rPr lang="ko-KR" altLang="en-US" sz="1400" kern="0" dirty="0">
                <a:solidFill>
                  <a:prstClr val="black"/>
                </a:solidFill>
              </a:rPr>
              <a:t>청소년 대상</a:t>
            </a:r>
            <a:r>
              <a:rPr lang="en-US" altLang="ko-KR" sz="14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4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400" dirty="0"/>
              <a:t>(</a:t>
            </a:r>
            <a:r>
              <a:rPr lang="ko-KR" altLang="en-US" sz="1400" dirty="0"/>
              <a:t>전국 </a:t>
            </a:r>
            <a:r>
              <a:rPr lang="ko-KR" altLang="en-US" sz="1400" dirty="0" err="1"/>
              <a:t>교회출석</a:t>
            </a:r>
            <a:r>
              <a:rPr lang="ko-KR" altLang="en-US" sz="1400" dirty="0"/>
              <a:t> 중고생</a:t>
            </a:r>
            <a:r>
              <a:rPr lang="en-US" altLang="ko-KR" sz="1400" dirty="0"/>
              <a:t>, 500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2023.05.12~24)</a:t>
            </a:r>
            <a:endParaRPr lang="ko-KR" altLang="en-US" sz="1400" kern="0" dirty="0">
              <a:solidFill>
                <a:prstClr val="black"/>
              </a:solidFill>
            </a:endParaRPr>
          </a:p>
        </p:txBody>
      </p:sp>
      <p:cxnSp>
        <p:nvCxnSpPr>
          <p:cNvPr id="5" name="연결선: 꺾임 4">
            <a:extLst>
              <a:ext uri="{FF2B5EF4-FFF2-40B4-BE49-F238E27FC236}">
                <a16:creationId xmlns:a16="http://schemas.microsoft.com/office/drawing/2014/main" id="{68A7373A-61FF-EB6E-3F7D-539E9F9242C2}"/>
              </a:ext>
            </a:extLst>
          </p:cNvPr>
          <p:cNvCxnSpPr/>
          <p:nvPr/>
        </p:nvCxnSpPr>
        <p:spPr>
          <a:xfrm flipV="1">
            <a:off x="6453051" y="3405051"/>
            <a:ext cx="3448595" cy="383178"/>
          </a:xfrm>
          <a:prstGeom prst="bentConnector3">
            <a:avLst>
              <a:gd name="adj1" fmla="val -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721588E-9FC6-D215-F94D-A1E1977060D8}"/>
              </a:ext>
            </a:extLst>
          </p:cNvPr>
          <p:cNvCxnSpPr/>
          <p:nvPr/>
        </p:nvCxnSpPr>
        <p:spPr>
          <a:xfrm>
            <a:off x="9901646" y="3448594"/>
            <a:ext cx="0" cy="827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887787B-31AB-69DE-67E3-812776BA5C04}"/>
              </a:ext>
            </a:extLst>
          </p:cNvPr>
          <p:cNvCxnSpPr/>
          <p:nvPr/>
        </p:nvCxnSpPr>
        <p:spPr>
          <a:xfrm>
            <a:off x="7620000" y="3422469"/>
            <a:ext cx="0" cy="592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D97B18D-2E76-AE7F-19C0-6A1FD7E6381D}"/>
              </a:ext>
            </a:extLst>
          </p:cNvPr>
          <p:cNvCxnSpPr/>
          <p:nvPr/>
        </p:nvCxnSpPr>
        <p:spPr>
          <a:xfrm>
            <a:off x="8769531" y="3431177"/>
            <a:ext cx="0" cy="905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048C4E6-428F-D921-1299-6F8D42FEF7E2}"/>
              </a:ext>
            </a:extLst>
          </p:cNvPr>
          <p:cNvSpPr txBox="1"/>
          <p:nvPr/>
        </p:nvSpPr>
        <p:spPr>
          <a:xfrm>
            <a:off x="7332618" y="3004458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66FF"/>
                </a:solidFill>
              </a:rPr>
              <a:t>30</a:t>
            </a:r>
            <a:r>
              <a:rPr lang="ko-KR" altLang="en-US" dirty="0">
                <a:solidFill>
                  <a:srgbClr val="0066FF"/>
                </a:solidFill>
              </a:rPr>
              <a:t>분 이상 </a:t>
            </a:r>
            <a:r>
              <a:rPr lang="en-US" altLang="ko-KR" dirty="0">
                <a:solidFill>
                  <a:srgbClr val="0066FF"/>
                </a:solidFill>
              </a:rPr>
              <a:t>22%</a:t>
            </a:r>
            <a:endParaRPr lang="ko-KR" altLang="en-US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55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AA9F5-F7BA-47A1-AAC1-E5CC2E268E49}"/>
              </a:ext>
            </a:extLst>
          </p:cNvPr>
          <p:cNvSpPr txBox="1"/>
          <p:nvPr/>
        </p:nvSpPr>
        <p:spPr>
          <a:xfrm>
            <a:off x="1248626" y="537575"/>
            <a:ext cx="75793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/>
              <a:t>기독청소년</a:t>
            </a:r>
            <a:r>
              <a:rPr lang="ko-KR" altLang="en-US" sz="3200" b="1" dirty="0"/>
              <a:t> 신앙생활에 가장 큰 </a:t>
            </a:r>
            <a:r>
              <a:rPr lang="ko-KR" altLang="en-US" sz="3200" b="1" dirty="0" err="1"/>
              <a:t>영향자</a:t>
            </a:r>
            <a:r>
              <a:rPr lang="en-US" altLang="ko-KR" sz="3200" b="1" dirty="0"/>
              <a:t>, </a:t>
            </a:r>
          </a:p>
          <a:p>
            <a:r>
              <a:rPr lang="ko-KR" altLang="en-US" sz="3200" b="1" dirty="0"/>
              <a:t>어머니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아버지가 </a:t>
            </a:r>
            <a:r>
              <a:rPr lang="en-US" altLang="ko-KR" sz="3200" b="1" dirty="0"/>
              <a:t>1,2</a:t>
            </a:r>
            <a:r>
              <a:rPr lang="ko-KR" altLang="en-US" sz="3200" b="1" dirty="0"/>
              <a:t>위</a:t>
            </a:r>
          </a:p>
        </p:txBody>
      </p:sp>
      <p:sp>
        <p:nvSpPr>
          <p:cNvPr id="5" name="한 세대 후인 2050년, 교회 학교는 현재 대비 65% 가량 줄어들 것으로 추정됨">
            <a:extLst>
              <a:ext uri="{FF2B5EF4-FFF2-40B4-BE49-F238E27FC236}">
                <a16:creationId xmlns:a16="http://schemas.microsoft.com/office/drawing/2014/main" id="{18377DD7-A841-4623-9A42-7DE16A544D84}"/>
              </a:ext>
            </a:extLst>
          </p:cNvPr>
          <p:cNvSpPr txBox="1"/>
          <p:nvPr/>
        </p:nvSpPr>
        <p:spPr>
          <a:xfrm>
            <a:off x="1354350" y="5741408"/>
            <a:ext cx="8813569" cy="825088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/>
          <a:lstStyle/>
          <a:p>
            <a:pPr algn="just" defTabSz="457200" latinLnBrk="0" hangingPunct="0">
              <a:lnSpc>
                <a:spcPct val="90000"/>
              </a:lnSpc>
              <a:spcBef>
                <a:spcPts val="400"/>
              </a:spcBef>
              <a:buSzPct val="100000"/>
              <a:defRPr/>
            </a:pP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* 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출처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(2019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년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)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: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 한국교회탐구센터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,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‘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기독교인  중고생의 신앙의식조사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’ ’, 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2019.11.   (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개신교 중고등학생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500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명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,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</a:t>
            </a:r>
            <a:r>
              <a:rPr lang="ko-KR" altLang="en-US" sz="1300" kern="0" spc="-1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온라인조사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, 2019. 9 – 10.)</a:t>
            </a:r>
          </a:p>
          <a:p>
            <a:pPr algn="just" defTabSz="457200" latinLnBrk="0" hangingPunct="0">
              <a:lnSpc>
                <a:spcPct val="90000"/>
              </a:lnSpc>
              <a:spcBef>
                <a:spcPts val="400"/>
              </a:spcBef>
              <a:buSzPct val="100000"/>
              <a:defRPr/>
            </a:pP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**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출처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(2021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년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) 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: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 안산제일교회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/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한국교회연구원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/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목회데이터연구소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,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‘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크리스천 중고생의 신앙생활 조사연구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’, 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</a:t>
            </a:r>
            <a:r>
              <a:rPr lang="en-US" altLang="ko-KR" sz="13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2021.06.15.   </a:t>
            </a:r>
          </a:p>
          <a:p>
            <a:pPr algn="just" defTabSz="457200" latinLnBrk="0" hangingPunct="0">
              <a:lnSpc>
                <a:spcPct val="90000"/>
              </a:lnSpc>
              <a:spcBef>
                <a:spcPts val="400"/>
              </a:spcBef>
              <a:buSzPct val="100000"/>
              <a:defRPr/>
            </a:pP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                          (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개신교 교회 출석 중고등학생 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500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명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,</a:t>
            </a:r>
            <a:r>
              <a:rPr lang="ko-KR" altLang="en-US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 온라인조사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, </a:t>
            </a:r>
            <a:r>
              <a:rPr lang="en-US" altLang="ko-KR" sz="13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2020.04.08~23.</a:t>
            </a:r>
            <a:r>
              <a:rPr lang="en-US" altLang="ko-KR" sz="1300" kern="0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sym typeface="Noto Sans CJK KR Regular"/>
              </a:rPr>
              <a:t>)</a:t>
            </a:r>
          </a:p>
          <a:p>
            <a:pPr marL="285750" indent="-285750" algn="just" defTabSz="457200" latinLnBrk="0" hangingPunct="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ko-KR" sz="1300" kern="0" spc="-150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sym typeface="Noto Sans CJK KR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E5AE4-22C4-4294-8B30-CF54D3E8F188}"/>
              </a:ext>
            </a:extLst>
          </p:cNvPr>
          <p:cNvSpPr txBox="1"/>
          <p:nvPr/>
        </p:nvSpPr>
        <p:spPr>
          <a:xfrm>
            <a:off x="1354350" y="1998717"/>
            <a:ext cx="6981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ko-KR" dirty="0">
                <a:latin typeface="맑은 고딕"/>
                <a:ea typeface="맑은 고딕"/>
                <a:cs typeface="Arial"/>
              </a:rPr>
              <a:t>[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그림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]</a:t>
            </a:r>
            <a:r>
              <a:rPr lang="ko-KR" altLang="en-US" b="1" dirty="0"/>
              <a:t> </a:t>
            </a:r>
            <a:r>
              <a:rPr lang="ko-KR" altLang="en-US" dirty="0">
                <a:latin typeface="+mj-lt"/>
              </a:rPr>
              <a:t>크리스천 중고생의 신앙생활에</a:t>
            </a:r>
            <a:r>
              <a:rPr lang="en-US" altLang="ko-KR" dirty="0">
                <a:latin typeface="+mj-lt"/>
              </a:rPr>
              <a:t> </a:t>
            </a:r>
            <a:r>
              <a:rPr lang="ko-KR" altLang="en-US" dirty="0">
                <a:latin typeface="+mj-lt"/>
              </a:rPr>
              <a:t>가장 영향을 준 사람                                </a:t>
            </a:r>
            <a:endParaRPr lang="ko-KR" altLang="en-US" dirty="0">
              <a:latin typeface="맑은 고딕"/>
              <a:ea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50" y="2659640"/>
            <a:ext cx="8005146" cy="2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28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B18331-C91E-45FC-97DF-3AB7B6588D3B}"/>
              </a:ext>
            </a:extLst>
          </p:cNvPr>
          <p:cNvSpPr txBox="1"/>
          <p:nvPr/>
        </p:nvSpPr>
        <p:spPr>
          <a:xfrm>
            <a:off x="1176718" y="5635742"/>
            <a:ext cx="947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* 출처 </a:t>
            </a:r>
            <a:r>
              <a:rPr lang="en-US" altLang="ko-KR" sz="1400" dirty="0"/>
              <a:t>: </a:t>
            </a:r>
            <a:r>
              <a:rPr lang="ko-KR" altLang="en-US" sz="1400" dirty="0"/>
              <a:t>한국</a:t>
            </a:r>
            <a:r>
              <a:rPr lang="en-US" altLang="ko-KR" sz="1400" dirty="0"/>
              <a:t>IFCJ</a:t>
            </a:r>
            <a:r>
              <a:rPr lang="ko-KR" altLang="en-US" sz="1400" dirty="0" err="1"/>
              <a:t>가정의힘</a:t>
            </a:r>
            <a:r>
              <a:rPr lang="en-US" altLang="ko-KR" sz="1400" dirty="0"/>
              <a:t>, ‘</a:t>
            </a:r>
            <a:r>
              <a:rPr lang="ko-KR" altLang="en-US" sz="1400" dirty="0"/>
              <a:t>가정신앙 및 자녀 신앙 교육에 관한 조사’</a:t>
            </a:r>
            <a:r>
              <a:rPr lang="en-US" altLang="ko-KR" sz="1400" dirty="0"/>
              <a:t>, 2021.05.06. (</a:t>
            </a:r>
            <a:r>
              <a:rPr lang="ko-KR" altLang="en-US" sz="1400" dirty="0"/>
              <a:t>전국 </a:t>
            </a:r>
            <a:r>
              <a:rPr lang="en-US" altLang="ko-KR" sz="1400" dirty="0"/>
              <a:t>5</a:t>
            </a:r>
            <a:r>
              <a:rPr lang="ko-KR" altLang="en-US" sz="1400" dirty="0"/>
              <a:t>세</a:t>
            </a:r>
            <a:r>
              <a:rPr lang="en-US" altLang="ko-KR" sz="1400" dirty="0"/>
              <a:t>~</a:t>
            </a:r>
            <a:r>
              <a:rPr lang="ko-KR" altLang="en-US" sz="1400" dirty="0"/>
              <a:t>고등학생 자녀를 둔 </a:t>
            </a:r>
            <a:endParaRPr lang="en-US" altLang="ko-KR" sz="1400" dirty="0"/>
          </a:p>
          <a:p>
            <a:r>
              <a:rPr lang="en-US" altLang="ko-KR" sz="1400" dirty="0"/>
              <a:t>           </a:t>
            </a:r>
            <a:r>
              <a:rPr lang="ko-KR" altLang="en-US" sz="1400" dirty="0"/>
              <a:t>교회 출석 개신교인</a:t>
            </a:r>
            <a:r>
              <a:rPr lang="en-US" altLang="ko-KR" sz="1400" dirty="0"/>
              <a:t>, 1,500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  <a:r>
              <a:rPr lang="ko-KR" altLang="en-US" sz="1400" dirty="0"/>
              <a:t>온라인조사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지앤컴리서치</a:t>
            </a:r>
            <a:r>
              <a:rPr lang="en-US" altLang="ko-KR" sz="1400" dirty="0"/>
              <a:t>, 2021.04.05~04.19.</a:t>
            </a:r>
            <a:endParaRPr lang="ko-KR" altLang="en-US" sz="1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7C423D-F6B8-4B68-AC36-699756B2A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5" y="1812812"/>
            <a:ext cx="10028165" cy="3464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2B30C6-D1C1-4892-BB9E-C7D76EE5EF94}"/>
              </a:ext>
            </a:extLst>
          </p:cNvPr>
          <p:cNvSpPr txBox="1"/>
          <p:nvPr/>
        </p:nvSpPr>
        <p:spPr>
          <a:xfrm>
            <a:off x="1107846" y="823182"/>
            <a:ext cx="10202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dirty="0">
                <a:latin typeface="+mj-ea"/>
                <a:ea typeface="+mj-ea"/>
              </a:rPr>
              <a:t>대부분의 크리스천 가정</a:t>
            </a:r>
            <a:r>
              <a:rPr lang="en-US" altLang="ko-KR" sz="3200" b="1" dirty="0">
                <a:latin typeface="+mj-ea"/>
                <a:ea typeface="+mj-ea"/>
              </a:rPr>
              <a:t>, </a:t>
            </a:r>
            <a:r>
              <a:rPr lang="ko-KR" altLang="en-US" sz="3200" b="1" dirty="0">
                <a:latin typeface="+mj-ea"/>
                <a:ea typeface="+mj-ea"/>
              </a:rPr>
              <a:t>자녀신앙교육 이뤄지지 않아</a:t>
            </a:r>
            <a:r>
              <a:rPr lang="en-US" altLang="ko-KR" sz="3200" b="1" dirty="0">
                <a:latin typeface="+mj-ea"/>
                <a:ea typeface="+mj-ea"/>
              </a:rPr>
              <a:t>!</a:t>
            </a:r>
            <a:endParaRPr lang="ko-KR" altLang="en-US" sz="3200" b="1" dirty="0">
              <a:solidFill>
                <a:srgbClr val="0066FF"/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6435114-256C-4ACE-B818-DDFE2B0F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24</a:t>
            </a:fld>
            <a:endParaRPr kumimoji="1" lang="x-none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16395-F16D-A790-2E87-C12D867D5BF3}"/>
              </a:ext>
            </a:extLst>
          </p:cNvPr>
          <p:cNvSpPr txBox="1"/>
          <p:nvPr/>
        </p:nvSpPr>
        <p:spPr>
          <a:xfrm>
            <a:off x="3518264" y="4920342"/>
            <a:ext cx="33409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‘</a:t>
            </a:r>
            <a:r>
              <a:rPr lang="ko-KR" altLang="en-US" dirty="0"/>
              <a:t>자녀신앙교육 필요하다</a:t>
            </a:r>
            <a:r>
              <a:rPr lang="en-US" altLang="ko-KR" dirty="0"/>
              <a:t>’</a:t>
            </a:r>
            <a:r>
              <a:rPr lang="ko-KR" altLang="en-US" dirty="0"/>
              <a:t> </a:t>
            </a:r>
            <a:r>
              <a:rPr lang="en-US" altLang="ko-KR" dirty="0"/>
              <a:t>82%</a:t>
            </a:r>
            <a:r>
              <a:rPr lang="ko-KR" altLang="en-US" dirty="0"/>
              <a:t> </a:t>
            </a:r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CC85B35E-C9C2-8002-FD53-8C169618BB98}"/>
              </a:ext>
            </a:extLst>
          </p:cNvPr>
          <p:cNvSpPr/>
          <p:nvPr/>
        </p:nvSpPr>
        <p:spPr>
          <a:xfrm>
            <a:off x="4336868" y="4572000"/>
            <a:ext cx="1584959" cy="235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767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CF4F2A-F8FD-0810-5FB8-34B9EB9462CA}"/>
              </a:ext>
            </a:extLst>
          </p:cNvPr>
          <p:cNvSpPr txBox="1"/>
          <p:nvPr/>
        </p:nvSpPr>
        <p:spPr>
          <a:xfrm>
            <a:off x="2063552" y="620688"/>
            <a:ext cx="47525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ko-KR" dirty="0">
              <a:latin typeface="맑은 고딕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3200" dirty="0">
                <a:latin typeface="맑은 고딕"/>
                <a:ea typeface="맑은 고딕" panose="020B0503020000020004" pitchFamily="50" charset="-127"/>
              </a:rPr>
              <a:t>      </a:t>
            </a:r>
            <a:r>
              <a:rPr lang="ko-KR" altLang="en-US" sz="3200" u="sng" dirty="0">
                <a:latin typeface="맑은 고딕"/>
                <a:ea typeface="맑은 고딕" panose="020B0503020000020004" pitchFamily="50" charset="-127"/>
              </a:rPr>
              <a:t>한국선교 초기</a:t>
            </a:r>
            <a:endParaRPr lang="en-US" altLang="ko-KR" sz="3200" u="sng" dirty="0">
              <a:latin typeface="맑은 고딕"/>
              <a:ea typeface="맑은 고딕" panose="020B0503020000020004" pitchFamily="50" charset="-127"/>
            </a:endParaRPr>
          </a:p>
          <a:p>
            <a:pPr>
              <a:defRPr/>
            </a:pPr>
            <a:endParaRPr lang="en-US" altLang="ko-KR" sz="3200" dirty="0">
              <a:latin typeface="맑은 고딕"/>
              <a:ea typeface="맑은 고딕" panose="020B0503020000020004" pitchFamily="50" charset="-127"/>
            </a:endParaRPr>
          </a:p>
          <a:p>
            <a:pPr fontAlgn="base">
              <a:defRPr/>
            </a:pPr>
            <a:r>
              <a:rPr lang="ko-KR" altLang="en-US" sz="3200" dirty="0">
                <a:latin typeface="맑은 고딕"/>
                <a:ea typeface="맑은 고딕" panose="020B0503020000020004" pitchFamily="50" charset="-127"/>
              </a:rPr>
              <a:t> “주일학교는 그 부모의 가르치는 것을 </a:t>
            </a:r>
            <a:r>
              <a:rPr lang="ko-KR" altLang="en-US" sz="320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보충</a:t>
            </a:r>
            <a:r>
              <a:rPr lang="ko-KR" altLang="en-US" sz="3200" dirty="0">
                <a:latin typeface="맑은 고딕"/>
                <a:ea typeface="맑은 고딕" panose="020B0503020000020004" pitchFamily="50" charset="-127"/>
              </a:rPr>
              <a:t>하는 것이니 </a:t>
            </a:r>
            <a:r>
              <a:rPr lang="ko-KR" altLang="en-US" sz="320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부모가 그 책임을 내려놓고 그 선생이 다 할 수 </a:t>
            </a:r>
            <a:r>
              <a:rPr lang="ko-KR" altLang="en-US" sz="3200" dirty="0" err="1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없느니라</a:t>
            </a:r>
            <a:r>
              <a:rPr lang="en-US" altLang="ko-KR" sz="3200" dirty="0">
                <a:latin typeface="맑은 고딕"/>
                <a:ea typeface="맑은 고딕" panose="020B0503020000020004" pitchFamily="50" charset="-127"/>
              </a:rPr>
              <a:t>.”</a:t>
            </a:r>
          </a:p>
          <a:p>
            <a:pPr fontAlgn="base">
              <a:defRPr/>
            </a:pPr>
            <a:endParaRPr lang="ko-KR" altLang="en-US" sz="3200" dirty="0">
              <a:latin typeface="맑은 고딕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en-US" altLang="ko-KR" sz="2400" dirty="0">
                <a:latin typeface="맑은 고딕"/>
                <a:ea typeface="맑은 고딕" panose="020B0503020000020004" pitchFamily="50" charset="-127"/>
              </a:rPr>
              <a:t>       (</a:t>
            </a:r>
            <a:r>
              <a:rPr lang="ko-KR" altLang="en-US" sz="2400" dirty="0" err="1">
                <a:latin typeface="맑은 고딕"/>
                <a:ea typeface="맑은 고딕" panose="020B0503020000020004" pitchFamily="50" charset="-127"/>
              </a:rPr>
              <a:t>곽안련</a:t>
            </a:r>
            <a:r>
              <a:rPr lang="en-US" altLang="ko-KR" sz="2400" dirty="0">
                <a:latin typeface="맑은 고딕"/>
                <a:ea typeface="맑은 고딕" panose="020B0503020000020004" pitchFamily="50" charset="-127"/>
              </a:rPr>
              <a:t>, 『</a:t>
            </a:r>
            <a:r>
              <a:rPr lang="ko-KR" altLang="en-US" sz="2400" dirty="0">
                <a:latin typeface="맑은 고딕"/>
                <a:ea typeface="맑은 고딕" panose="020B0503020000020004" pitchFamily="50" charset="-127"/>
              </a:rPr>
              <a:t>목사지법</a:t>
            </a:r>
            <a:r>
              <a:rPr lang="en-US" altLang="ko-KR" sz="2400" dirty="0">
                <a:latin typeface="맑은 고딕"/>
                <a:ea typeface="맑은 고딕" panose="020B0503020000020004" pitchFamily="50" charset="-127"/>
              </a:rPr>
              <a:t>』, 1919)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490591B-A109-DBFA-06F2-46223D5FB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04664"/>
            <a:ext cx="2830438" cy="4655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185702-8725-5E35-6283-8D774370CCA7}"/>
              </a:ext>
            </a:extLst>
          </p:cNvPr>
          <p:cNvSpPr txBox="1"/>
          <p:nvPr/>
        </p:nvSpPr>
        <p:spPr>
          <a:xfrm>
            <a:off x="3091544" y="575022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8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교회</a:t>
            </a:r>
            <a:r>
              <a:rPr lang="en-US" altLang="ko-KR" sz="28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-</a:t>
            </a:r>
            <a:r>
              <a:rPr lang="ko-KR" altLang="en-US" sz="28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가정 연계 교육 시스템 필요</a:t>
            </a:r>
            <a:r>
              <a:rPr lang="en-US" altLang="ko-KR" sz="2800" b="1" kern="0" spc="-200" dirty="0">
                <a:latin typeface="맑은 고딕" panose="020B0503020000020004" pitchFamily="50" charset="-127"/>
                <a:ea typeface="맑은 고딕" panose="020B0503020000020004" pitchFamily="50" charset="-127"/>
                <a:cs typeface="넥슨Lv2고딕 OTF Bold"/>
              </a:rPr>
              <a:t>!</a:t>
            </a:r>
            <a:endParaRPr kumimoji="0" lang="en-US" altLang="ko-KR" sz="2800" b="1" i="0" u="none" strike="noStrike" kern="1200" cap="none" spc="0" normalizeH="0" baseline="0" dirty="0"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DB88E7BF-7BBC-F15C-53A3-2D33DBC8FEB1}"/>
              </a:ext>
            </a:extLst>
          </p:cNvPr>
          <p:cNvSpPr/>
          <p:nvPr/>
        </p:nvSpPr>
        <p:spPr>
          <a:xfrm>
            <a:off x="2307772" y="5806441"/>
            <a:ext cx="696686" cy="394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164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77DFCFC-7B9D-3962-00AC-D6E0B304B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47" y="2062162"/>
            <a:ext cx="9440092" cy="3223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2108F-7EFC-5920-480E-E18375EE8224}"/>
              </a:ext>
            </a:extLst>
          </p:cNvPr>
          <p:cNvSpPr txBox="1"/>
          <p:nvPr/>
        </p:nvSpPr>
        <p:spPr>
          <a:xfrm>
            <a:off x="1349827" y="5785898"/>
            <a:ext cx="10093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*출처 </a:t>
            </a:r>
            <a:r>
              <a:rPr lang="en-US" altLang="ko-KR" sz="1400" dirty="0"/>
              <a:t>: </a:t>
            </a:r>
            <a:r>
              <a:rPr lang="ko-KR" altLang="en-US" sz="1400" dirty="0"/>
              <a:t>한국교회지도자센터</a:t>
            </a:r>
            <a:r>
              <a:rPr lang="en-US" altLang="ko-KR" sz="1400" dirty="0"/>
              <a:t>, ‘</a:t>
            </a:r>
            <a:r>
              <a:rPr lang="ko-KR" altLang="en-US" sz="1400" dirty="0"/>
              <a:t>목회환경과 목회실태 조사</a:t>
            </a:r>
            <a:r>
              <a:rPr lang="en-US" altLang="ko-KR" sz="1400" dirty="0"/>
              <a:t>’, </a:t>
            </a:r>
            <a:r>
              <a:rPr lang="ko-KR" altLang="en-US" sz="1400" dirty="0"/>
              <a:t>전국교회 담임목사 </a:t>
            </a:r>
            <a:r>
              <a:rPr lang="en-US" altLang="ko-KR" sz="1400" dirty="0"/>
              <a:t>434</a:t>
            </a:r>
            <a:r>
              <a:rPr lang="ko-KR" altLang="en-US" sz="1400" dirty="0"/>
              <a:t>명</a:t>
            </a:r>
            <a:r>
              <a:rPr lang="en-US" altLang="ko-KR" sz="1400" dirty="0"/>
              <a:t>, 2022.08.17~23. </a:t>
            </a:r>
            <a:r>
              <a:rPr lang="ko-KR" altLang="en-US" sz="1400" dirty="0" err="1"/>
              <a:t>지앤컴리서치</a:t>
            </a:r>
            <a:endParaRPr lang="en-US" altLang="ko-KR" sz="1400" dirty="0"/>
          </a:p>
          <a:p>
            <a:r>
              <a:rPr lang="en-US" altLang="ko-KR" sz="1400" dirty="0"/>
              <a:t>**4</a:t>
            </a:r>
            <a:r>
              <a:rPr lang="ko-KR" altLang="en-US" sz="1400" dirty="0"/>
              <a:t>점 척도 질문으로 ‘충분하다’</a:t>
            </a:r>
            <a:r>
              <a:rPr lang="en-US" altLang="ko-KR" sz="1400" dirty="0"/>
              <a:t>(</a:t>
            </a:r>
            <a:r>
              <a:rPr lang="ko-KR" altLang="en-US" sz="1400" dirty="0"/>
              <a:t>매우</a:t>
            </a:r>
            <a:r>
              <a:rPr lang="en-US" altLang="ko-KR" sz="1400" dirty="0"/>
              <a:t>+</a:t>
            </a:r>
            <a:r>
              <a:rPr lang="ko-KR" altLang="en-US" sz="1400" dirty="0"/>
              <a:t>약간</a:t>
            </a:r>
            <a:r>
              <a:rPr lang="en-US" altLang="ko-KR" sz="1400" dirty="0"/>
              <a:t>), ‘</a:t>
            </a:r>
            <a:r>
              <a:rPr lang="ko-KR" altLang="en-US" sz="1400" dirty="0"/>
              <a:t>부족하다’</a:t>
            </a:r>
            <a:r>
              <a:rPr lang="en-US" altLang="ko-KR" sz="1400" dirty="0"/>
              <a:t>(</a:t>
            </a:r>
            <a:r>
              <a:rPr lang="ko-KR" altLang="en-US" sz="1400" dirty="0"/>
              <a:t>매우</a:t>
            </a:r>
            <a:r>
              <a:rPr lang="en-US" altLang="ko-KR" sz="1400" dirty="0"/>
              <a:t>+</a:t>
            </a:r>
            <a:r>
              <a:rPr lang="ko-KR" altLang="en-US" sz="1400" dirty="0"/>
              <a:t>약간</a:t>
            </a:r>
            <a:r>
              <a:rPr lang="en-US" altLang="ko-KR" sz="1400" dirty="0"/>
              <a:t>) </a:t>
            </a:r>
            <a:r>
              <a:rPr lang="ko-KR" altLang="en-US" sz="1400" dirty="0"/>
              <a:t>비율임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A901F0-FA7B-32E8-32CD-44CEFBD48DAC}"/>
              </a:ext>
            </a:extLst>
          </p:cNvPr>
          <p:cNvSpPr txBox="1"/>
          <p:nvPr/>
        </p:nvSpPr>
        <p:spPr>
          <a:xfrm>
            <a:off x="1288869" y="14046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그림</a:t>
            </a:r>
            <a:r>
              <a:rPr lang="en-US" altLang="ko-KR" dirty="0"/>
              <a:t>] </a:t>
            </a:r>
            <a:r>
              <a:rPr lang="ko-KR" altLang="en-US" dirty="0"/>
              <a:t>성인 교육 훈련 수준</a:t>
            </a:r>
            <a:r>
              <a:rPr lang="en-US" altLang="ko-KR" dirty="0"/>
              <a:t>(</a:t>
            </a:r>
            <a:r>
              <a:rPr lang="ko-KR" altLang="en-US" dirty="0"/>
              <a:t>담임목사</a:t>
            </a:r>
            <a:r>
              <a:rPr lang="en-US" altLang="ko-KR" dirty="0"/>
              <a:t>)</a:t>
            </a:r>
            <a:r>
              <a:rPr lang="ko-KR" altLang="en-US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1A5D9-3636-EBA2-81A2-6B9D6EEAD03D}"/>
              </a:ext>
            </a:extLst>
          </p:cNvPr>
          <p:cNvSpPr txBox="1"/>
          <p:nvPr/>
        </p:nvSpPr>
        <p:spPr>
          <a:xfrm>
            <a:off x="965807" y="642405"/>
            <a:ext cx="10318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그러나 현재 한국교회</a:t>
            </a:r>
            <a:r>
              <a:rPr lang="en-US" altLang="ko-KR" sz="3200" b="1" dirty="0"/>
              <a:t>,</a:t>
            </a:r>
            <a:r>
              <a:rPr lang="ko-KR" altLang="en-US" sz="3200" b="1" dirty="0"/>
              <a:t> 성인교육 제대로 이뤄지지 않아</a:t>
            </a:r>
            <a:r>
              <a:rPr lang="en-US" altLang="ko-KR" sz="3200" b="1" dirty="0"/>
              <a:t>!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05289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284359-3A24-9EA2-257D-178413EC90E9}"/>
              </a:ext>
            </a:extLst>
          </p:cNvPr>
          <p:cNvSpPr txBox="1"/>
          <p:nvPr/>
        </p:nvSpPr>
        <p:spPr>
          <a:xfrm>
            <a:off x="2104952" y="1567897"/>
            <a:ext cx="8259023" cy="389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2400" dirty="0">
                <a:solidFill>
                  <a:srgbClr val="0066FF"/>
                </a:solidFill>
              </a:rPr>
              <a:t>교육 중심 목회하는 교회 </a:t>
            </a:r>
            <a:endParaRPr lang="en-US" altLang="ko-KR" sz="2400" dirty="0">
              <a:solidFill>
                <a:srgbClr val="0066FF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2400" dirty="0"/>
              <a:t>코로나 이전 대비 소그룹 </a:t>
            </a:r>
            <a:r>
              <a:rPr lang="ko-KR" altLang="en-US" sz="2400" dirty="0" err="1"/>
              <a:t>유지율</a:t>
            </a:r>
            <a:r>
              <a:rPr lang="ko-KR" altLang="en-US" sz="2400" dirty="0"/>
              <a:t> 높음 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2400" dirty="0"/>
              <a:t>설교 피드백을 가족 이외 외부로부터 받음 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400" dirty="0"/>
              <a:t>목회 코칭 받고 있거나 받은 경험 있음 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2400" dirty="0"/>
              <a:t>향후 온라인사역 강화 계획 있음 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400" dirty="0"/>
              <a:t>담임목사와 당회와의 관계 만족도 높음 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400" dirty="0"/>
              <a:t>장기적인 목회 비전이 있음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CF09C-5F07-B2B6-EC72-666CCCB387D1}"/>
              </a:ext>
            </a:extLst>
          </p:cNvPr>
          <p:cNvSpPr txBox="1"/>
          <p:nvPr/>
        </p:nvSpPr>
        <p:spPr>
          <a:xfrm>
            <a:off x="1460824" y="793079"/>
            <a:ext cx="8476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dirty="0"/>
              <a:t>◎ 향후 출석교인 수 증가 예상 교회 특징 ◎</a:t>
            </a:r>
          </a:p>
        </p:txBody>
      </p:sp>
    </p:spTree>
    <p:extLst>
      <p:ext uri="{BB962C8B-B14F-4D97-AF65-F5344CB8AC3E}">
        <p14:creationId xmlns:p14="http://schemas.microsoft.com/office/powerpoint/2010/main" val="4247349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8748AC5-182A-48DA-899A-EBD0D9D1C8B7}"/>
              </a:ext>
            </a:extLst>
          </p:cNvPr>
          <p:cNvSpPr/>
          <p:nvPr/>
        </p:nvSpPr>
        <p:spPr>
          <a:xfrm>
            <a:off x="2366527" y="1600312"/>
            <a:ext cx="790191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530DC-DCE6-4CC2-A341-787D0F37FD57}"/>
              </a:ext>
            </a:extLst>
          </p:cNvPr>
          <p:cNvSpPr txBox="1"/>
          <p:nvPr/>
        </p:nvSpPr>
        <p:spPr>
          <a:xfrm>
            <a:off x="3575583" y="1726721"/>
            <a:ext cx="4851906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4400" b="1" dirty="0"/>
              <a:t>Church in Church</a:t>
            </a:r>
          </a:p>
          <a:p>
            <a:pPr algn="ctr">
              <a:lnSpc>
                <a:spcPct val="130000"/>
              </a:lnSpc>
            </a:pPr>
            <a:r>
              <a:rPr lang="en-US" altLang="ko-KR" sz="4400" b="1" dirty="0"/>
              <a:t>-</a:t>
            </a:r>
            <a:r>
              <a:rPr lang="ko-KR" altLang="en-US" sz="4400" b="1" dirty="0"/>
              <a:t> 소그룹 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9066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947118" y="764265"/>
            <a:ext cx="10139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목회자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향후 성장하는 교회는</a:t>
            </a:r>
            <a:r>
              <a:rPr lang="en-US" altLang="ko-KR" sz="3200" b="1" dirty="0">
                <a:solidFill>
                  <a:prstClr val="black"/>
                </a:solidFill>
              </a:rPr>
              <a:t> '</a:t>
            </a:r>
            <a:r>
              <a:rPr lang="ko-KR" altLang="en-US" sz="3200" b="1" dirty="0">
                <a:solidFill>
                  <a:prstClr val="black"/>
                </a:solidFill>
              </a:rPr>
              <a:t>소그룹이 활발한 교회</a:t>
            </a:r>
            <a:r>
              <a:rPr lang="en-US" altLang="ko-KR" sz="3200" b="1" dirty="0">
                <a:solidFill>
                  <a:prstClr val="black"/>
                </a:solidFill>
              </a:rPr>
              <a:t>!’</a:t>
            </a:r>
            <a:endParaRPr lang="ko-KR" altLang="en-US" sz="3200" b="1" dirty="0">
              <a:solidFill>
                <a:srgbClr val="0066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692998" y="1747340"/>
            <a:ext cx="1080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향후 성장 가능성 있는 교회 특성</a:t>
            </a:r>
            <a:r>
              <a:rPr lang="en-US" altLang="ko-KR" dirty="0">
                <a:solidFill>
                  <a:prstClr val="black"/>
                </a:solidFill>
              </a:rPr>
              <a:t>_</a:t>
            </a:r>
            <a:r>
              <a:rPr lang="ko-KR" altLang="en-US" dirty="0">
                <a:solidFill>
                  <a:prstClr val="black"/>
                </a:solidFill>
              </a:rPr>
              <a:t>상위 </a:t>
            </a:r>
            <a:r>
              <a:rPr lang="en-US" altLang="ko-KR" dirty="0">
                <a:solidFill>
                  <a:prstClr val="black"/>
                </a:solidFill>
              </a:rPr>
              <a:t>8</a:t>
            </a:r>
            <a:r>
              <a:rPr lang="ko-KR" altLang="en-US" dirty="0">
                <a:solidFill>
                  <a:prstClr val="black"/>
                </a:solidFill>
              </a:rPr>
              <a:t>개 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N=500, %)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</p:txBody>
      </p:sp>
      <p:graphicFrame>
        <p:nvGraphicFramePr>
          <p:cNvPr id="7" name="개체 2">
            <a:extLst>
              <a:ext uri="{FF2B5EF4-FFF2-40B4-BE49-F238E27FC236}">
                <a16:creationId xmlns:a16="http://schemas.microsoft.com/office/drawing/2014/main" id="{5D0FA80F-05E8-41CC-983E-AA33F195D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775209"/>
              </p:ext>
            </p:extLst>
          </p:nvPr>
        </p:nvGraphicFramePr>
        <p:xfrm>
          <a:off x="990660" y="1987886"/>
          <a:ext cx="9484199" cy="290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oup 94">
            <a:extLst>
              <a:ext uri="{FF2B5EF4-FFF2-40B4-BE49-F238E27FC236}">
                <a16:creationId xmlns:a16="http://schemas.microsoft.com/office/drawing/2014/main" id="{7DB239A9-F660-4270-A804-C6496A142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6632"/>
              </p:ext>
            </p:extLst>
          </p:nvPr>
        </p:nvGraphicFramePr>
        <p:xfrm>
          <a:off x="1105070" y="4865129"/>
          <a:ext cx="9119448" cy="1037654"/>
        </p:xfrm>
        <a:graphic>
          <a:graphicData uri="http://schemas.openxmlformats.org/drawingml/2006/table">
            <a:tbl>
              <a:tblPr/>
              <a:tblGrid>
                <a:gridCol w="1139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4246056588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1183346529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82784134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3212743969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1236029539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3057758352"/>
                    </a:ext>
                  </a:extLst>
                </a:gridCol>
                <a:gridCol w="1139931">
                  <a:extLst>
                    <a:ext uri="{9D8B030D-6E8A-4147-A177-3AD203B41FA5}">
                      <a16:colId xmlns:a16="http://schemas.microsoft.com/office/drawing/2014/main" val="841039806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소그룹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모임이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활발한 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설교가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은혜로운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예배가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중심인 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전도를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열심히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하는 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찬양과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경배가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은혜로운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시대의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흐름에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민감한 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사회봉사활동이 활발한 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교육이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활발한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176242" y="5920942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29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56163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3544F5-3F6C-7F47-B4E9-5D0B83276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 smtClean="0"/>
              <a:pPr lvl="0">
                <a:defRPr/>
              </a:pPr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37C87-CF16-F063-9F33-8BBD3A50C26B}"/>
              </a:ext>
            </a:extLst>
          </p:cNvPr>
          <p:cNvSpPr txBox="1"/>
          <p:nvPr/>
        </p:nvSpPr>
        <p:spPr>
          <a:xfrm>
            <a:off x="1349829" y="618309"/>
            <a:ext cx="4810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/>
              <a:t>한국교회 트렌드 </a:t>
            </a:r>
            <a:r>
              <a:rPr lang="en-US" altLang="ko-KR" sz="3600" b="1" dirty="0"/>
              <a:t>2024</a:t>
            </a:r>
            <a:endParaRPr lang="ko-KR" altLang="en-US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EDE76-59D7-25C0-EA74-C6A0AFD93D0F}"/>
              </a:ext>
            </a:extLst>
          </p:cNvPr>
          <p:cNvSpPr txBox="1"/>
          <p:nvPr/>
        </p:nvSpPr>
        <p:spPr>
          <a:xfrm>
            <a:off x="1367245" y="1321540"/>
            <a:ext cx="4859384" cy="4837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교회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리빌딩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Rebuilding Church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외로운 크리스천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Loneliness in Church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3. OTT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크리스천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OTT Christian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4.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밈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제너레이션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Meme Generation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5.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약한 고리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3040,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3040 </a:t>
            </a:r>
            <a:r>
              <a:rPr lang="en-US" altLang="ko-KR" sz="1800" b="1" kern="0" spc="0" dirty="0" err="1">
                <a:solidFill>
                  <a:srgbClr val="0000FF"/>
                </a:solidFill>
                <a:effectLst/>
                <a:latin typeface="+mj-ea"/>
                <a:ea typeface="+mj-ea"/>
              </a:rPr>
              <a:t>Millenials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6.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교회 거버넌스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Bottom-up Community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7.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처치 인 처치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Church in Church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8.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어시스턴트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포비아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Assistant Phobia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9. </a:t>
            </a:r>
            <a:r>
              <a:rPr lang="ko-KR" altLang="en-US" b="1" kern="0" dirty="0">
                <a:solidFill>
                  <a:srgbClr val="000000"/>
                </a:solidFill>
                <a:latin typeface="+mj-ea"/>
                <a:ea typeface="+mj-ea"/>
              </a:rPr>
              <a:t>다시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선교적 교회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Re-missional Church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10.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인에비터블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컬트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en-US" altLang="ko-KR" sz="1800" b="1" kern="0" spc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Inevitable Cult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6B7F0-3C7E-0630-3499-27CC86234168}"/>
              </a:ext>
            </a:extLst>
          </p:cNvPr>
          <p:cNvSpPr txBox="1"/>
          <p:nvPr/>
        </p:nvSpPr>
        <p:spPr>
          <a:xfrm>
            <a:off x="3683726" y="6130834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     (9</a:t>
            </a:r>
            <a:r>
              <a:rPr lang="ko-KR" altLang="en-US" dirty="0"/>
              <a:t>월 </a:t>
            </a:r>
            <a:r>
              <a:rPr lang="en-US" altLang="ko-KR" dirty="0"/>
              <a:t>19</a:t>
            </a:r>
            <a:r>
              <a:rPr lang="ko-KR" altLang="en-US" dirty="0"/>
              <a:t>일 출간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24798" t="8996" r="21412" b="9112"/>
          <a:stretch/>
        </p:blipFill>
        <p:spPr>
          <a:xfrm>
            <a:off x="7100047" y="830730"/>
            <a:ext cx="395044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0628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84C06B-C227-43BD-A470-1BF307A7EC93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소그룹 활동에 대한 평가 </a:t>
            </a:r>
            <a:r>
              <a:rPr lang="en-US" altLang="ko-KR" dirty="0">
                <a:solidFill>
                  <a:prstClr val="black"/>
                </a:solidFill>
              </a:rPr>
              <a:t>(Base=</a:t>
            </a:r>
            <a:r>
              <a:rPr lang="ko-KR" altLang="en-US" dirty="0">
                <a:solidFill>
                  <a:prstClr val="black"/>
                </a:solidFill>
              </a:rPr>
              <a:t>교회 출석자</a:t>
            </a:r>
            <a:r>
              <a:rPr lang="en-US" altLang="ko-KR" dirty="0">
                <a:solidFill>
                  <a:prstClr val="black"/>
                </a:solidFill>
              </a:rPr>
              <a:t>&amp; </a:t>
            </a:r>
            <a:r>
              <a:rPr lang="ko-KR" altLang="en-US" dirty="0">
                <a:solidFill>
                  <a:prstClr val="black"/>
                </a:solidFill>
              </a:rPr>
              <a:t>참여 소그룹 있음 </a:t>
            </a:r>
            <a:r>
              <a:rPr lang="en-US" altLang="ko-KR" dirty="0">
                <a:solidFill>
                  <a:prstClr val="black"/>
                </a:solidFill>
              </a:rPr>
              <a:t>N=1249, %)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1660444" y="601742"/>
            <a:ext cx="8603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소그룹 유익성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삶의 나눔</a:t>
            </a:r>
            <a:r>
              <a:rPr lang="en-US" altLang="ko-KR" sz="3200" b="1" dirty="0">
                <a:solidFill>
                  <a:prstClr val="black"/>
                </a:solidFill>
              </a:rPr>
              <a:t>/</a:t>
            </a:r>
            <a:r>
              <a:rPr lang="ko-KR" altLang="en-US" sz="3200" b="1" dirty="0" err="1">
                <a:solidFill>
                  <a:prstClr val="black"/>
                </a:solidFill>
              </a:rPr>
              <a:t>공동체성</a:t>
            </a:r>
            <a:r>
              <a:rPr lang="en-US" altLang="ko-KR" sz="3200" b="1" dirty="0">
                <a:solidFill>
                  <a:prstClr val="black"/>
                </a:solidFill>
              </a:rPr>
              <a:t>/</a:t>
            </a:r>
            <a:r>
              <a:rPr lang="ko-KR" altLang="en-US" sz="3200" b="1" dirty="0" err="1">
                <a:solidFill>
                  <a:prstClr val="black"/>
                </a:solidFill>
              </a:rPr>
              <a:t>신앙자극</a:t>
            </a:r>
            <a:r>
              <a:rPr lang="en-US" altLang="ko-KR" sz="3200" b="1" dirty="0">
                <a:solidFill>
                  <a:prstClr val="black"/>
                </a:solidFill>
              </a:rPr>
              <a:t>!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16" name="개체 2">
            <a:extLst>
              <a:ext uri="{FF2B5EF4-FFF2-40B4-BE49-F238E27FC236}">
                <a16:creationId xmlns:a16="http://schemas.microsoft.com/office/drawing/2014/main" id="{2896A7EC-C376-4A79-958D-46189F9BBE3C}"/>
              </a:ext>
            </a:extLst>
          </p:cNvPr>
          <p:cNvGraphicFramePr>
            <a:graphicFrameLocks/>
          </p:cNvGraphicFramePr>
          <p:nvPr/>
        </p:nvGraphicFramePr>
        <p:xfrm>
          <a:off x="3572546" y="2029375"/>
          <a:ext cx="6673850" cy="469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oup 94">
            <a:extLst>
              <a:ext uri="{FF2B5EF4-FFF2-40B4-BE49-F238E27FC236}">
                <a16:creationId xmlns:a16="http://schemas.microsoft.com/office/drawing/2014/main" id="{BC8F8B82-4039-4F55-A4B5-6CF650C8DC88}"/>
              </a:ext>
            </a:extLst>
          </p:cNvPr>
          <p:cNvGraphicFramePr>
            <a:graphicFrameLocks noGrp="1"/>
          </p:cNvGraphicFramePr>
          <p:nvPr/>
        </p:nvGraphicFramePr>
        <p:xfrm>
          <a:off x="866774" y="2495550"/>
          <a:ext cx="2801021" cy="4086227"/>
        </p:xfrm>
        <a:graphic>
          <a:graphicData uri="http://schemas.openxmlformats.org/drawingml/2006/table">
            <a:tbl>
              <a:tblPr/>
              <a:tblGrid>
                <a:gridCol w="2801021">
                  <a:extLst>
                    <a:ext uri="{9D8B030D-6E8A-4147-A177-3AD203B41FA5}">
                      <a16:colId xmlns:a16="http://schemas.microsoft.com/office/drawing/2014/main" val="1633685829"/>
                    </a:ext>
                  </a:extLst>
                </a:gridCol>
              </a:tblGrid>
              <a:tr h="668117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모이면 즐겁다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17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나에게 유익함이 있다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775993"/>
                  </a:ext>
                </a:extLst>
              </a:tr>
              <a:tr h="668117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친밀한 관계를 유지한다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337832"/>
                  </a:ext>
                </a:extLst>
              </a:tr>
              <a:tr h="745642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어려움을 당한 사람을 돕는 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문화와 분위기가 있다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05995"/>
                  </a:ext>
                </a:extLst>
              </a:tr>
              <a:tr h="668117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신앙적 격려와 자극을 받는다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396828"/>
                  </a:ext>
                </a:extLst>
              </a:tr>
              <a:tr h="668117">
                <a:tc>
                  <a:txBody>
                    <a:bodyPr/>
                    <a:lstStyle/>
                    <a:p>
                      <a:pPr marL="0" algn="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나눔의 깊이가 있다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365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634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07622" y="725556"/>
            <a:ext cx="7805585" cy="78102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ko-KR" altLang="en-US" sz="3200" b="1" dirty="0">
                <a:latin typeface="+mn-lt"/>
              </a:rPr>
              <a:t>교회내 전도자 </a:t>
            </a:r>
            <a:r>
              <a:rPr lang="en-US" altLang="ko-KR" sz="3200" b="1" dirty="0">
                <a:latin typeface="+mn-lt"/>
                <a:sym typeface="Wingdings" panose="05000000000000000000" pitchFamily="2" charset="2"/>
              </a:rPr>
              <a:t> </a:t>
            </a:r>
            <a:r>
              <a:rPr lang="ko-KR" altLang="en-US" sz="3200" b="1" dirty="0">
                <a:latin typeface="+mn-lt"/>
              </a:rPr>
              <a:t>소그룹 </a:t>
            </a:r>
            <a:r>
              <a:rPr lang="ko-KR" altLang="en-US" sz="3200" b="1" dirty="0" err="1">
                <a:latin typeface="+mn-lt"/>
              </a:rPr>
              <a:t>활동자</a:t>
            </a:r>
            <a:endParaRPr lang="ko-KR" altLang="en-US" sz="32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838" y="1801283"/>
            <a:ext cx="5242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ko-KR" dirty="0">
                <a:latin typeface="맑은 고딕"/>
                <a:ea typeface="맑은 고딕"/>
                <a:cs typeface="Arial"/>
              </a:rPr>
              <a:t>[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그림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] </a:t>
            </a:r>
            <a:r>
              <a:rPr kumimoji="1" lang="ko-KR" altLang="en-US" dirty="0">
                <a:ea typeface="맑은 고딕"/>
                <a:cs typeface="Arial"/>
              </a:rPr>
              <a:t>코로나</a:t>
            </a:r>
            <a:r>
              <a:rPr kumimoji="1" lang="en-US" altLang="ko-KR" dirty="0">
                <a:ea typeface="맑은 고딕"/>
                <a:cs typeface="Arial"/>
              </a:rPr>
              <a:t>19 </a:t>
            </a:r>
            <a:r>
              <a:rPr kumimoji="1" lang="ko-KR" altLang="en-US" dirty="0">
                <a:ea typeface="맑은 고딕"/>
                <a:cs typeface="Arial"/>
              </a:rPr>
              <a:t>이후 전도 실태         </a:t>
            </a:r>
            <a:r>
              <a:rPr lang="en-US" altLang="ko-KR" dirty="0">
                <a:latin typeface="+mj-lt"/>
              </a:rPr>
              <a:t>(%)</a:t>
            </a:r>
            <a:endParaRPr lang="ko-KR" altLang="en-US" dirty="0">
              <a:latin typeface="+mj-lt"/>
              <a:ea typeface="맑은 고딕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99B73B7-34C7-43E4-8E17-99499FCAD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38" y="2504660"/>
            <a:ext cx="9377195" cy="3332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E940AC-30B0-4368-98D2-F077018CD273}"/>
              </a:ext>
            </a:extLst>
          </p:cNvPr>
          <p:cNvSpPr txBox="1"/>
          <p:nvPr/>
        </p:nvSpPr>
        <p:spPr>
          <a:xfrm>
            <a:off x="1199838" y="5937398"/>
            <a:ext cx="10345239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ko-KR" altLang="en-US" sz="1200" dirty="0">
                <a:latin typeface="맑은 고딕"/>
                <a:ea typeface="맑은 고딕"/>
                <a:cs typeface="Arial"/>
              </a:rPr>
              <a:t>*출처 </a:t>
            </a:r>
            <a:r>
              <a:rPr kumimoji="1" lang="en-US" altLang="ko-KR" sz="1200" dirty="0">
                <a:latin typeface="맑은 고딕"/>
                <a:ea typeface="맑은 고딕"/>
                <a:cs typeface="Arial"/>
              </a:rPr>
              <a:t>: ‘</a:t>
            </a:r>
            <a:r>
              <a:rPr kumimoji="1" lang="ko-KR" altLang="en-US" sz="1200" dirty="0">
                <a:latin typeface="맑은 고딕"/>
                <a:ea typeface="맑은 고딕"/>
                <a:cs typeface="Arial"/>
              </a:rPr>
              <a:t>소그룹실태조사</a:t>
            </a:r>
            <a:r>
              <a:rPr kumimoji="1" lang="en-US" altLang="ko-KR" sz="1200" dirty="0">
                <a:latin typeface="맑은 고딕"/>
                <a:ea typeface="맑은 고딕"/>
                <a:cs typeface="Arial"/>
              </a:rPr>
              <a:t>’, </a:t>
            </a:r>
            <a:r>
              <a:rPr kumimoji="1" lang="ko-KR" altLang="en-US" sz="1200" dirty="0">
                <a:latin typeface="맑은 고딕"/>
                <a:ea typeface="맑은 고딕"/>
                <a:cs typeface="Arial"/>
              </a:rPr>
              <a:t>지구촌교회</a:t>
            </a:r>
            <a:r>
              <a:rPr kumimoji="1" lang="en-US" altLang="ko-KR" sz="1200" dirty="0">
                <a:latin typeface="맑은 고딕"/>
                <a:ea typeface="맑은 고딕"/>
                <a:cs typeface="Arial"/>
              </a:rPr>
              <a:t>/</a:t>
            </a:r>
            <a:r>
              <a:rPr kumimoji="1" lang="ko-KR" altLang="en-US" sz="1200" dirty="0">
                <a:latin typeface="맑은 고딕"/>
                <a:ea typeface="맑은 고딕"/>
                <a:cs typeface="Arial"/>
              </a:rPr>
              <a:t>소그룹목회연구원</a:t>
            </a:r>
            <a:r>
              <a:rPr kumimoji="1" lang="en-US" altLang="ko-KR" sz="1200" dirty="0">
                <a:latin typeface="맑은 고딕"/>
                <a:ea typeface="맑은 고딕"/>
                <a:cs typeface="Arial"/>
              </a:rPr>
              <a:t>/</a:t>
            </a:r>
            <a:r>
              <a:rPr kumimoji="1" lang="ko-KR" altLang="en-US" sz="1200" dirty="0">
                <a:latin typeface="맑은 고딕"/>
                <a:ea typeface="맑은 고딕"/>
                <a:cs typeface="Arial"/>
              </a:rPr>
              <a:t>목회데이터연구소 </a:t>
            </a:r>
            <a:r>
              <a:rPr kumimoji="1" lang="en-US" altLang="ko-KR" sz="1200" dirty="0">
                <a:latin typeface="맑은 고딕"/>
                <a:ea typeface="맑은 고딕"/>
                <a:cs typeface="Arial"/>
              </a:rPr>
              <a:t>(</a:t>
            </a:r>
            <a:r>
              <a:rPr kumimoji="1" lang="ko-KR" altLang="en-US" sz="1200" dirty="0">
                <a:latin typeface="맑은 고딕"/>
                <a:ea typeface="맑은 고딕"/>
                <a:cs typeface="Arial"/>
              </a:rPr>
              <a:t>전국 교회출석자 중 소그룹활동자 </a:t>
            </a:r>
            <a:r>
              <a:rPr kumimoji="1" lang="en-US" altLang="ko-KR" sz="1200" dirty="0">
                <a:latin typeface="맑은 고딕"/>
                <a:ea typeface="맑은 고딕"/>
                <a:cs typeface="Arial"/>
              </a:rPr>
              <a:t>500</a:t>
            </a:r>
            <a:r>
              <a:rPr kumimoji="1" lang="ko-KR" altLang="en-US" sz="1200" dirty="0">
                <a:latin typeface="맑은 고딕"/>
                <a:ea typeface="맑은 고딕"/>
                <a:cs typeface="Arial"/>
              </a:rPr>
              <a:t>명</a:t>
            </a:r>
            <a:r>
              <a:rPr kumimoji="1" lang="en-US" altLang="ko-KR" sz="1200" dirty="0">
                <a:latin typeface="맑은 고딕"/>
                <a:ea typeface="맑은 고딕"/>
                <a:cs typeface="Arial"/>
              </a:rPr>
              <a:t>, </a:t>
            </a:r>
            <a:r>
              <a:rPr kumimoji="1" lang="ko-KR" altLang="en-US" sz="1200" dirty="0">
                <a:latin typeface="맑은 고딕"/>
                <a:ea typeface="맑은 고딕"/>
                <a:cs typeface="Arial"/>
              </a:rPr>
              <a:t>비활동자 </a:t>
            </a:r>
            <a:r>
              <a:rPr kumimoji="1" lang="en-US" altLang="ko-KR" sz="1200" dirty="0">
                <a:latin typeface="맑은 고딕"/>
                <a:ea typeface="맑은 고딕"/>
                <a:cs typeface="Arial"/>
              </a:rPr>
              <a:t>500</a:t>
            </a:r>
            <a:r>
              <a:rPr kumimoji="1" lang="ko-KR" altLang="en-US" sz="1200" dirty="0">
                <a:latin typeface="맑은 고딕"/>
                <a:ea typeface="맑은 고딕"/>
                <a:cs typeface="Arial"/>
              </a:rPr>
              <a:t>명</a:t>
            </a:r>
            <a:r>
              <a:rPr kumimoji="1" lang="en-US" altLang="ko-KR" sz="1200" dirty="0">
                <a:latin typeface="맑은 고딕"/>
                <a:ea typeface="맑은 고딕"/>
                <a:cs typeface="Arial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kumimoji="1" lang="en-US" altLang="ko-KR" sz="1200" dirty="0">
                <a:latin typeface="맑은 고딕"/>
                <a:ea typeface="맑은 고딕"/>
                <a:cs typeface="Arial"/>
              </a:rPr>
              <a:t>          2021.09.06~24.)</a:t>
            </a:r>
            <a:endParaRPr lang="ko-KR" altLang="en-US" sz="1200" dirty="0">
              <a:latin typeface="+mj-lt"/>
              <a:ea typeface="맑은 고딕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F3E3DC5-7F70-F945-3A7C-B4944348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31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467625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9873" y="516550"/>
            <a:ext cx="7805585" cy="78102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ko-KR" altLang="en-US" sz="3200" b="1" dirty="0">
                <a:latin typeface="+mn-lt"/>
              </a:rPr>
              <a:t>소그룹 </a:t>
            </a:r>
            <a:r>
              <a:rPr lang="ko-KR" altLang="en-US" sz="3200" b="1" dirty="0" err="1">
                <a:latin typeface="+mn-lt"/>
              </a:rPr>
              <a:t>메트릭스</a:t>
            </a:r>
            <a:endParaRPr lang="ko-KR" altLang="en-US" sz="3200" b="1" dirty="0">
              <a:latin typeface="+mn-lt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F3E3DC5-7F70-F945-3A7C-B4944348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32</a:t>
            </a:fld>
            <a:endParaRPr kumimoji="1" lang="x-none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2E4BBC0A-E16C-41B3-5D79-09A97C0CA221}"/>
              </a:ext>
            </a:extLst>
          </p:cNvPr>
          <p:cNvCxnSpPr>
            <a:cxnSpLocks/>
          </p:cNvCxnSpPr>
          <p:nvPr/>
        </p:nvCxnSpPr>
        <p:spPr>
          <a:xfrm>
            <a:off x="2812869" y="3718560"/>
            <a:ext cx="32918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216C1F4-4FEB-6EFE-365D-CF951F5C8333}"/>
              </a:ext>
            </a:extLst>
          </p:cNvPr>
          <p:cNvCxnSpPr>
            <a:cxnSpLocks/>
          </p:cNvCxnSpPr>
          <p:nvPr/>
        </p:nvCxnSpPr>
        <p:spPr>
          <a:xfrm flipV="1">
            <a:off x="4432663" y="2316480"/>
            <a:ext cx="0" cy="27257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730106-2840-1C33-5734-7C57C44BF7D4}"/>
              </a:ext>
            </a:extLst>
          </p:cNvPr>
          <p:cNvSpPr txBox="1"/>
          <p:nvPr/>
        </p:nvSpPr>
        <p:spPr>
          <a:xfrm>
            <a:off x="6087291" y="332667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교회</a:t>
            </a:r>
            <a:endParaRPr lang="en-US" altLang="ko-KR" sz="2400" b="1" dirty="0"/>
          </a:p>
          <a:p>
            <a:r>
              <a:rPr lang="ko-KR" altLang="en-US" sz="2400" b="1" dirty="0"/>
              <a:t>다님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2347D0-3069-DD2B-3915-491B6A0E1818}"/>
              </a:ext>
            </a:extLst>
          </p:cNvPr>
          <p:cNvSpPr txBox="1"/>
          <p:nvPr/>
        </p:nvSpPr>
        <p:spPr>
          <a:xfrm>
            <a:off x="3753395" y="17330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/>
              <a:t>믿음있음</a:t>
            </a:r>
            <a:endParaRPr lang="ko-KR" alt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4DD0E6-0644-7EEA-F4FF-D7C9D04F7344}"/>
              </a:ext>
            </a:extLst>
          </p:cNvPr>
          <p:cNvSpPr txBox="1"/>
          <p:nvPr/>
        </p:nvSpPr>
        <p:spPr>
          <a:xfrm>
            <a:off x="1676400" y="3304902"/>
            <a:ext cx="120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교회</a:t>
            </a:r>
            <a:endParaRPr lang="en-US" altLang="ko-KR" sz="2400" b="1" dirty="0"/>
          </a:p>
          <a:p>
            <a:pPr algn="ctr"/>
            <a:r>
              <a:rPr lang="ko-KR" altLang="en-US" sz="2400" b="1" dirty="0" err="1"/>
              <a:t>안다님</a:t>
            </a:r>
            <a:endParaRPr lang="ko-KR" altLang="en-US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65CA29-116D-FF3B-8841-0F43360213FC}"/>
              </a:ext>
            </a:extLst>
          </p:cNvPr>
          <p:cNvSpPr txBox="1"/>
          <p:nvPr/>
        </p:nvSpPr>
        <p:spPr>
          <a:xfrm>
            <a:off x="3775166" y="51162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/>
              <a:t>믿음없음</a:t>
            </a:r>
            <a:endParaRPr lang="ko-KR" alt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B8AE0F-90D0-99EF-E516-2853CED683DF}"/>
              </a:ext>
            </a:extLst>
          </p:cNvPr>
          <p:cNvSpPr txBox="1"/>
          <p:nvPr/>
        </p:nvSpPr>
        <p:spPr>
          <a:xfrm>
            <a:off x="5007430" y="2830285"/>
            <a:ext cx="426720" cy="461665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Ⅰ</a:t>
            </a:r>
            <a:endParaRPr lang="ko-KR" alt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6E3C3B-7207-109F-078E-DC2C08F9EF26}"/>
              </a:ext>
            </a:extLst>
          </p:cNvPr>
          <p:cNvSpPr txBox="1"/>
          <p:nvPr/>
        </p:nvSpPr>
        <p:spPr>
          <a:xfrm>
            <a:off x="3426824" y="2834639"/>
            <a:ext cx="426720" cy="461665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Ⅱ</a:t>
            </a:r>
            <a:endParaRPr lang="ko-KR" alt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DDE5CC-A7F1-6D73-438E-574E7B9A2004}"/>
              </a:ext>
            </a:extLst>
          </p:cNvPr>
          <p:cNvSpPr txBox="1"/>
          <p:nvPr/>
        </p:nvSpPr>
        <p:spPr>
          <a:xfrm>
            <a:off x="4968241" y="4158341"/>
            <a:ext cx="426720" cy="461665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Ⅳ</a:t>
            </a:r>
            <a:endParaRPr lang="ko-KR" alt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FED05A-D30E-63A2-5C6F-A487A75C977F}"/>
              </a:ext>
            </a:extLst>
          </p:cNvPr>
          <p:cNvSpPr txBox="1"/>
          <p:nvPr/>
        </p:nvSpPr>
        <p:spPr>
          <a:xfrm>
            <a:off x="3448596" y="4180112"/>
            <a:ext cx="426720" cy="461665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Ⅲ</a:t>
            </a:r>
            <a:endParaRPr lang="ko-KR" alt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9848AB-B716-0999-BEB7-E9B433F1138E}"/>
              </a:ext>
            </a:extLst>
          </p:cNvPr>
          <p:cNvSpPr txBox="1"/>
          <p:nvPr/>
        </p:nvSpPr>
        <p:spPr>
          <a:xfrm>
            <a:off x="7341326" y="1663338"/>
            <a:ext cx="3744936" cy="1128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/>
              <a:t>- </a:t>
            </a:r>
            <a:r>
              <a:rPr lang="ko-KR" altLang="en-US" sz="2400" b="1" dirty="0"/>
              <a:t>전통적인 교회 </a:t>
            </a:r>
            <a:r>
              <a:rPr lang="en-US" altLang="ko-KR" sz="2400" b="1" dirty="0"/>
              <a:t>: 1,4</a:t>
            </a:r>
            <a:r>
              <a:rPr lang="ko-KR" altLang="en-US" sz="2400" b="1" dirty="0"/>
              <a:t>분면</a:t>
            </a:r>
            <a:endParaRPr lang="en-US" altLang="ko-KR" sz="2400" b="1" dirty="0"/>
          </a:p>
          <a:p>
            <a:pPr>
              <a:lnSpc>
                <a:spcPct val="150000"/>
              </a:lnSpc>
            </a:pPr>
            <a:r>
              <a:rPr lang="en-US" altLang="ko-KR" sz="2400" b="1" dirty="0"/>
              <a:t>- </a:t>
            </a:r>
            <a:r>
              <a:rPr lang="ko-KR" altLang="en-US" sz="2400" b="1" dirty="0"/>
              <a:t>열린 소그룹    </a:t>
            </a:r>
            <a:r>
              <a:rPr lang="en-US" altLang="ko-KR" sz="2400" b="1" dirty="0"/>
              <a:t>: 2,3</a:t>
            </a:r>
            <a:r>
              <a:rPr lang="ko-KR" altLang="en-US" sz="2400" b="1" dirty="0"/>
              <a:t>분면</a:t>
            </a:r>
          </a:p>
        </p:txBody>
      </p:sp>
      <p:sp>
        <p:nvSpPr>
          <p:cNvPr id="32" name="화살표: 아래쪽 31">
            <a:extLst>
              <a:ext uri="{FF2B5EF4-FFF2-40B4-BE49-F238E27FC236}">
                <a16:creationId xmlns:a16="http://schemas.microsoft.com/office/drawing/2014/main" id="{E4AABB90-A7F2-F301-51D4-863BE3C0E5E8}"/>
              </a:ext>
            </a:extLst>
          </p:cNvPr>
          <p:cNvSpPr/>
          <p:nvPr/>
        </p:nvSpPr>
        <p:spPr>
          <a:xfrm>
            <a:off x="8264434" y="3370217"/>
            <a:ext cx="2403566" cy="5834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A424F1-8E82-4F56-735C-DAB4007461DC}"/>
              </a:ext>
            </a:extLst>
          </p:cNvPr>
          <p:cNvSpPr txBox="1"/>
          <p:nvPr/>
        </p:nvSpPr>
        <p:spPr>
          <a:xfrm>
            <a:off x="7602583" y="4380412"/>
            <a:ext cx="3490058" cy="1128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rgbClr val="0066FF"/>
                </a:solidFill>
              </a:rPr>
              <a:t>소그룹 교재 </a:t>
            </a:r>
            <a:endParaRPr lang="en-US" altLang="ko-KR" sz="2400" b="1" dirty="0">
              <a:solidFill>
                <a:srgbClr val="0066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rgbClr val="0066FF"/>
                </a:solidFill>
              </a:rPr>
              <a:t>:</a:t>
            </a:r>
            <a:r>
              <a:rPr lang="ko-KR" altLang="en-US" sz="2400" b="1" dirty="0">
                <a:solidFill>
                  <a:srgbClr val="0066FF"/>
                </a:solidFill>
              </a:rPr>
              <a:t> </a:t>
            </a:r>
            <a:r>
              <a:rPr lang="en-US" altLang="ko-KR" sz="2400" b="1" dirty="0">
                <a:solidFill>
                  <a:srgbClr val="0066FF"/>
                </a:solidFill>
              </a:rPr>
              <a:t>2,4</a:t>
            </a:r>
            <a:r>
              <a:rPr lang="ko-KR" altLang="en-US" sz="2400" b="1" dirty="0">
                <a:solidFill>
                  <a:srgbClr val="0066FF"/>
                </a:solidFill>
              </a:rPr>
              <a:t>분면까지 확장 필요</a:t>
            </a: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BBCDADB4-400D-AF93-9A88-F0FEACB9DFD0}"/>
              </a:ext>
            </a:extLst>
          </p:cNvPr>
          <p:cNvCxnSpPr>
            <a:cxnSpLocks/>
          </p:cNvCxnSpPr>
          <p:nvPr/>
        </p:nvCxnSpPr>
        <p:spPr>
          <a:xfrm>
            <a:off x="3135086" y="2551611"/>
            <a:ext cx="9666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BC1C49FF-ED59-F9BD-153D-D3B9CF7F6041}"/>
              </a:ext>
            </a:extLst>
          </p:cNvPr>
          <p:cNvCxnSpPr>
            <a:cxnSpLocks/>
          </p:cNvCxnSpPr>
          <p:nvPr/>
        </p:nvCxnSpPr>
        <p:spPr>
          <a:xfrm>
            <a:off x="4101737" y="2560321"/>
            <a:ext cx="0" cy="23077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A1A98DD7-2041-3440-2B87-BDC8CDAF107E}"/>
              </a:ext>
            </a:extLst>
          </p:cNvPr>
          <p:cNvCxnSpPr/>
          <p:nvPr/>
        </p:nvCxnSpPr>
        <p:spPr>
          <a:xfrm>
            <a:off x="3126377" y="2551611"/>
            <a:ext cx="0" cy="23426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6DDD04D1-7AC9-9B9B-A379-8ED0FF06047E}"/>
              </a:ext>
            </a:extLst>
          </p:cNvPr>
          <p:cNvCxnSpPr/>
          <p:nvPr/>
        </p:nvCxnSpPr>
        <p:spPr>
          <a:xfrm>
            <a:off x="3126377" y="4876800"/>
            <a:ext cx="9840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53B1D9BE-A117-D930-485B-21DD0F4DF050}"/>
              </a:ext>
            </a:extLst>
          </p:cNvPr>
          <p:cNvCxnSpPr/>
          <p:nvPr/>
        </p:nvCxnSpPr>
        <p:spPr>
          <a:xfrm flipH="1">
            <a:off x="2612571" y="4902926"/>
            <a:ext cx="513806" cy="444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E76E3C0-8B88-B2B5-858C-19B5F7FB2ACE}"/>
              </a:ext>
            </a:extLst>
          </p:cNvPr>
          <p:cNvSpPr txBox="1"/>
          <p:nvPr/>
        </p:nvSpPr>
        <p:spPr>
          <a:xfrm>
            <a:off x="1471748" y="5381898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0066FF"/>
                </a:solidFill>
              </a:rPr>
              <a:t>전도의 거점</a:t>
            </a:r>
          </a:p>
        </p:txBody>
      </p:sp>
    </p:spTree>
    <p:extLst>
      <p:ext uri="{BB962C8B-B14F-4D97-AF65-F5344CB8AC3E}">
        <p14:creationId xmlns:p14="http://schemas.microsoft.com/office/powerpoint/2010/main" val="2151993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9873" y="516550"/>
            <a:ext cx="7805585" cy="78102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ko-KR" altLang="en-US" sz="3200" b="1" dirty="0">
                <a:latin typeface="+mn-lt"/>
              </a:rPr>
              <a:t>소그룹 발전 방향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F3E3DC5-7F70-F945-3A7C-B4944348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33</a:t>
            </a:fld>
            <a:endParaRPr kumimoji="1" lang="x-none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910EE9E-91E7-0CAB-E2DF-AB1842C8DD07}"/>
              </a:ext>
            </a:extLst>
          </p:cNvPr>
          <p:cNvCxnSpPr>
            <a:cxnSpLocks/>
          </p:cNvCxnSpPr>
          <p:nvPr/>
        </p:nvCxnSpPr>
        <p:spPr>
          <a:xfrm>
            <a:off x="2194560" y="2142309"/>
            <a:ext cx="798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0E76B6A-7E26-AF8B-C17F-4BB9CCCD3856}"/>
              </a:ext>
            </a:extLst>
          </p:cNvPr>
          <p:cNvCxnSpPr>
            <a:cxnSpLocks/>
          </p:cNvCxnSpPr>
          <p:nvPr/>
        </p:nvCxnSpPr>
        <p:spPr>
          <a:xfrm flipV="1">
            <a:off x="1889760" y="5168538"/>
            <a:ext cx="8216537" cy="82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FAC97513-0262-9966-9862-5344B441210B}"/>
              </a:ext>
            </a:extLst>
          </p:cNvPr>
          <p:cNvCxnSpPr>
            <a:cxnSpLocks/>
          </p:cNvCxnSpPr>
          <p:nvPr/>
        </p:nvCxnSpPr>
        <p:spPr>
          <a:xfrm>
            <a:off x="2098766" y="2490651"/>
            <a:ext cx="8081554" cy="1010195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99AB69DA-251A-EA7F-2219-2386BAE2A1BC}"/>
              </a:ext>
            </a:extLst>
          </p:cNvPr>
          <p:cNvCxnSpPr>
            <a:cxnSpLocks/>
          </p:cNvCxnSpPr>
          <p:nvPr/>
        </p:nvCxnSpPr>
        <p:spPr>
          <a:xfrm flipV="1">
            <a:off x="2142309" y="3888377"/>
            <a:ext cx="8016240" cy="971006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2ECBF6B-C6FF-2A82-8638-D9E9FDF575AE}"/>
              </a:ext>
            </a:extLst>
          </p:cNvPr>
          <p:cNvSpPr txBox="1"/>
          <p:nvPr/>
        </p:nvSpPr>
        <p:spPr>
          <a:xfrm>
            <a:off x="2246812" y="35356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교제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AC7F0-C3BE-B496-469A-FA72C15A949C}"/>
              </a:ext>
            </a:extLst>
          </p:cNvPr>
          <p:cNvSpPr txBox="1"/>
          <p:nvPr/>
        </p:nvSpPr>
        <p:spPr>
          <a:xfrm>
            <a:off x="7946572" y="24688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말씀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B7D1CA-E246-2724-E622-0CFC41E10CFC}"/>
              </a:ext>
            </a:extLst>
          </p:cNvPr>
          <p:cNvSpPr txBox="1"/>
          <p:nvPr/>
        </p:nvSpPr>
        <p:spPr>
          <a:xfrm>
            <a:off x="7994470" y="43717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사역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F961F0-6362-A8F9-1D7E-8AC4039B2EBC}"/>
              </a:ext>
            </a:extLst>
          </p:cNvPr>
          <p:cNvSpPr txBox="1"/>
          <p:nvPr/>
        </p:nvSpPr>
        <p:spPr>
          <a:xfrm>
            <a:off x="2072640" y="5425440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1</a:t>
            </a:r>
            <a:r>
              <a:rPr lang="ko-KR" altLang="en-US" sz="2000" b="1" dirty="0"/>
              <a:t>월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0BCE54-F3D1-B94B-7373-5775B4A0693A}"/>
              </a:ext>
            </a:extLst>
          </p:cNvPr>
          <p:cNvSpPr txBox="1"/>
          <p:nvPr/>
        </p:nvSpPr>
        <p:spPr>
          <a:xfrm>
            <a:off x="9566365" y="533400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12</a:t>
            </a:r>
            <a:r>
              <a:rPr lang="ko-KR" altLang="en-US" sz="2000" b="1" dirty="0"/>
              <a:t>월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D04B2F-97E3-6836-27C3-9685AE2F9DE9}"/>
              </a:ext>
            </a:extLst>
          </p:cNvPr>
          <p:cNvSpPr txBox="1"/>
          <p:nvPr/>
        </p:nvSpPr>
        <p:spPr>
          <a:xfrm>
            <a:off x="5355771" y="1628503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0066FF"/>
                </a:solidFill>
              </a:rPr>
              <a:t>신앙의 성장</a:t>
            </a:r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C19C7B83-B3DF-D8B8-4FB0-A7B79FB4DA36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62697" y="1820091"/>
            <a:ext cx="1193074" cy="8467"/>
          </a:xfrm>
          <a:prstGeom prst="straightConnector1">
            <a:avLst/>
          </a:prstGeom>
          <a:ln w="1905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5A26912A-6CAA-73B3-C56F-9D28F9DC6F18}"/>
              </a:ext>
            </a:extLst>
          </p:cNvPr>
          <p:cNvCxnSpPr>
            <a:cxnSpLocks/>
          </p:cNvCxnSpPr>
          <p:nvPr/>
        </p:nvCxnSpPr>
        <p:spPr>
          <a:xfrm>
            <a:off x="6892834" y="1833154"/>
            <a:ext cx="1193074" cy="8467"/>
          </a:xfrm>
          <a:prstGeom prst="straightConnector1">
            <a:avLst/>
          </a:prstGeom>
          <a:ln w="1905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A032F40-AF5F-EAFA-9637-620A6CF5C93F}"/>
              </a:ext>
            </a:extLst>
          </p:cNvPr>
          <p:cNvSpPr txBox="1"/>
          <p:nvPr/>
        </p:nvSpPr>
        <p:spPr>
          <a:xfrm>
            <a:off x="4976948" y="5403669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0066FF"/>
                </a:solidFill>
              </a:rPr>
              <a:t>커리큘럼 구성 흐름</a:t>
            </a: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2DBF76B0-C02F-DF7D-5BE9-4D6DB8E702F7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783874" y="5595257"/>
            <a:ext cx="1193074" cy="8467"/>
          </a:xfrm>
          <a:prstGeom prst="straightConnector1">
            <a:avLst/>
          </a:prstGeom>
          <a:ln w="1905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1555F07B-A852-63FE-CA2C-FC9BD7AF9D10}"/>
              </a:ext>
            </a:extLst>
          </p:cNvPr>
          <p:cNvCxnSpPr>
            <a:cxnSpLocks/>
          </p:cNvCxnSpPr>
          <p:nvPr/>
        </p:nvCxnSpPr>
        <p:spPr>
          <a:xfrm>
            <a:off x="7367451" y="5590902"/>
            <a:ext cx="1236617" cy="0"/>
          </a:xfrm>
          <a:prstGeom prst="straightConnector1">
            <a:avLst/>
          </a:prstGeom>
          <a:ln w="1905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255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63463D-2992-4DDB-9C87-74E8F2089EEC}"/>
              </a:ext>
            </a:extLst>
          </p:cNvPr>
          <p:cNvSpPr txBox="1"/>
          <p:nvPr/>
        </p:nvSpPr>
        <p:spPr>
          <a:xfrm>
            <a:off x="3288536" y="651054"/>
            <a:ext cx="5144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</a:rPr>
              <a:t>취향 소그룹 필요하다 </a:t>
            </a:r>
            <a:r>
              <a:rPr lang="en-US" altLang="ko-KR" sz="3200" b="1" dirty="0">
                <a:solidFill>
                  <a:prstClr val="black"/>
                </a:solidFill>
              </a:rPr>
              <a:t>92%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70BDD-25C2-3D91-2690-60DF9AA8CB28}"/>
              </a:ext>
            </a:extLst>
          </p:cNvPr>
          <p:cNvSpPr txBox="1"/>
          <p:nvPr/>
        </p:nvSpPr>
        <p:spPr>
          <a:xfrm>
            <a:off x="990661" y="1615834"/>
            <a:ext cx="92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그림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취향 소그룹 필요성 </a:t>
            </a:r>
            <a:r>
              <a:rPr lang="en-US" altLang="ko-KR" dirty="0"/>
              <a:t>(Base=</a:t>
            </a:r>
            <a:r>
              <a:rPr lang="ko-KR" altLang="en-US" dirty="0"/>
              <a:t>담임목사</a:t>
            </a:r>
            <a:r>
              <a:rPr lang="en-US" altLang="ko-KR" dirty="0"/>
              <a:t>, N=500, %)</a:t>
            </a:r>
            <a:endParaRPr lang="ko-KR" altLang="en-US" dirty="0"/>
          </a:p>
        </p:txBody>
      </p:sp>
      <p:graphicFrame>
        <p:nvGraphicFramePr>
          <p:cNvPr id="16" name="개체 2">
            <a:extLst>
              <a:ext uri="{FF2B5EF4-FFF2-40B4-BE49-F238E27FC236}">
                <a16:creationId xmlns:a16="http://schemas.microsoft.com/office/drawing/2014/main" id="{2C38D2D0-D58B-4536-9D5F-F6FD13DE1DFE}"/>
              </a:ext>
            </a:extLst>
          </p:cNvPr>
          <p:cNvGraphicFramePr>
            <a:graphicFrameLocks/>
          </p:cNvGraphicFramePr>
          <p:nvPr/>
        </p:nvGraphicFramePr>
        <p:xfrm>
          <a:off x="894379" y="2498369"/>
          <a:ext cx="9616694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oup 94">
            <a:extLst>
              <a:ext uri="{FF2B5EF4-FFF2-40B4-BE49-F238E27FC236}">
                <a16:creationId xmlns:a16="http://schemas.microsoft.com/office/drawing/2014/main" id="{F8AF73C4-DFE4-4CA4-8569-BA559A309E8B}"/>
              </a:ext>
            </a:extLst>
          </p:cNvPr>
          <p:cNvGraphicFramePr>
            <a:graphicFrameLocks noGrp="1"/>
          </p:cNvGraphicFramePr>
          <p:nvPr/>
        </p:nvGraphicFramePr>
        <p:xfrm>
          <a:off x="1072854" y="5841548"/>
          <a:ext cx="9246848" cy="426358"/>
        </p:xfrm>
        <a:graphic>
          <a:graphicData uri="http://schemas.openxmlformats.org/drawingml/2006/table">
            <a:tbl>
              <a:tblPr/>
              <a:tblGrid>
                <a:gridCol w="2311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712">
                  <a:extLst>
                    <a:ext uri="{9D8B030D-6E8A-4147-A177-3AD203B41FA5}">
                      <a16:colId xmlns:a16="http://schemas.microsoft.com/office/drawing/2014/main" val="1597666788"/>
                    </a:ext>
                  </a:extLst>
                </a:gridCol>
                <a:gridCol w="2311712">
                  <a:extLst>
                    <a:ext uri="{9D8B030D-6E8A-4147-A177-3AD203B41FA5}">
                      <a16:colId xmlns:a16="http://schemas.microsoft.com/office/drawing/2014/main" val="3534613874"/>
                    </a:ext>
                  </a:extLst>
                </a:gridCol>
                <a:gridCol w="2311712">
                  <a:extLst>
                    <a:ext uri="{9D8B030D-6E8A-4147-A177-3AD203B41FA5}">
                      <a16:colId xmlns:a16="http://schemas.microsoft.com/office/drawing/2014/main" val="165387068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전혀 </a:t>
                      </a: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필요없다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별로 </a:t>
                      </a:r>
                      <a:r>
                        <a:rPr kumimoji="1" lang="ko-KR" altLang="en-US" sz="16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필요없다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약간 필요하다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16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매우 필요하다</a:t>
                      </a:r>
                      <a:endParaRPr kumimoji="1" lang="en-US" altLang="ko-KR" sz="16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2FD8BC7A-409B-430C-8F54-CA4FAFDE07AB}"/>
              </a:ext>
            </a:extLst>
          </p:cNvPr>
          <p:cNvSpPr/>
          <p:nvPr/>
        </p:nvSpPr>
        <p:spPr>
          <a:xfrm>
            <a:off x="2281473" y="2575989"/>
            <a:ext cx="2299580" cy="2790825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707136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560469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521061"/>
              <a:gd name="connsiteY0" fmla="*/ 3618574 h 3618574"/>
              <a:gd name="connsiteX1" fmla="*/ 25636 w 1521061"/>
              <a:gd name="connsiteY1" fmla="*/ 0 h 3618574"/>
              <a:gd name="connsiteX2" fmla="*/ 1521061 w 1521061"/>
              <a:gd name="connsiteY2" fmla="*/ 0 h 3618574"/>
              <a:gd name="connsiteX3" fmla="*/ 1521061 w 1521061"/>
              <a:gd name="connsiteY3" fmla="*/ 1628775 h 3618574"/>
              <a:gd name="connsiteX0" fmla="*/ 0 w 1546697"/>
              <a:gd name="connsiteY0" fmla="*/ 3651814 h 3651814"/>
              <a:gd name="connsiteX1" fmla="*/ 51272 w 1546697"/>
              <a:gd name="connsiteY1" fmla="*/ 0 h 3651814"/>
              <a:gd name="connsiteX2" fmla="*/ 1546697 w 1546697"/>
              <a:gd name="connsiteY2" fmla="*/ 0 h 3651814"/>
              <a:gd name="connsiteX3" fmla="*/ 1546697 w 1546697"/>
              <a:gd name="connsiteY3" fmla="*/ 1628775 h 3651814"/>
              <a:gd name="connsiteX0" fmla="*/ 0 w 1529606"/>
              <a:gd name="connsiteY0" fmla="*/ 3651814 h 3651814"/>
              <a:gd name="connsiteX1" fmla="*/ 34181 w 1529606"/>
              <a:gd name="connsiteY1" fmla="*/ 0 h 3651814"/>
              <a:gd name="connsiteX2" fmla="*/ 1529606 w 1529606"/>
              <a:gd name="connsiteY2" fmla="*/ 0 h 3651814"/>
              <a:gd name="connsiteX3" fmla="*/ 1529606 w 1529606"/>
              <a:gd name="connsiteY3" fmla="*/ 1628775 h 365181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12515"/>
              <a:gd name="connsiteY0" fmla="*/ 3635194 h 3635194"/>
              <a:gd name="connsiteX1" fmla="*/ 17090 w 1512515"/>
              <a:gd name="connsiteY1" fmla="*/ 0 h 3635194"/>
              <a:gd name="connsiteX2" fmla="*/ 1512515 w 1512515"/>
              <a:gd name="connsiteY2" fmla="*/ 0 h 3635194"/>
              <a:gd name="connsiteX3" fmla="*/ 1512515 w 1512515"/>
              <a:gd name="connsiteY3" fmla="*/ 1628775 h 3635194"/>
              <a:gd name="connsiteX0" fmla="*/ 0 w 1521060"/>
              <a:gd name="connsiteY0" fmla="*/ 3635194 h 3635194"/>
              <a:gd name="connsiteX1" fmla="*/ 17090 w 1521060"/>
              <a:gd name="connsiteY1" fmla="*/ 0 h 3635194"/>
              <a:gd name="connsiteX2" fmla="*/ 1512515 w 1521060"/>
              <a:gd name="connsiteY2" fmla="*/ 0 h 3635194"/>
              <a:gd name="connsiteX3" fmla="*/ 1521060 w 1521060"/>
              <a:gd name="connsiteY3" fmla="*/ 2060898 h 3635194"/>
              <a:gd name="connsiteX0" fmla="*/ 0 w 1513337"/>
              <a:gd name="connsiteY0" fmla="*/ 3635194 h 13875261"/>
              <a:gd name="connsiteX1" fmla="*/ 17090 w 1513337"/>
              <a:gd name="connsiteY1" fmla="*/ 0 h 13875261"/>
              <a:gd name="connsiteX2" fmla="*/ 1512515 w 1513337"/>
              <a:gd name="connsiteY2" fmla="*/ 0 h 13875261"/>
              <a:gd name="connsiteX3" fmla="*/ 1512515 w 1513337"/>
              <a:gd name="connsiteY3" fmla="*/ 13875261 h 13875261"/>
              <a:gd name="connsiteX0" fmla="*/ 0 w 1539518"/>
              <a:gd name="connsiteY0" fmla="*/ 15219215 h 15219215"/>
              <a:gd name="connsiteX1" fmla="*/ 43271 w 1539518"/>
              <a:gd name="connsiteY1" fmla="*/ 0 h 15219215"/>
              <a:gd name="connsiteX2" fmla="*/ 1538696 w 1539518"/>
              <a:gd name="connsiteY2" fmla="*/ 0 h 15219215"/>
              <a:gd name="connsiteX3" fmla="*/ 1538696 w 1539518"/>
              <a:gd name="connsiteY3" fmla="*/ 13875261 h 15219215"/>
              <a:gd name="connsiteX0" fmla="*/ 0 w 1513337"/>
              <a:gd name="connsiteY0" fmla="*/ 15426073 h 15426073"/>
              <a:gd name="connsiteX1" fmla="*/ 17090 w 1513337"/>
              <a:gd name="connsiteY1" fmla="*/ 0 h 15426073"/>
              <a:gd name="connsiteX2" fmla="*/ 1512515 w 1513337"/>
              <a:gd name="connsiteY2" fmla="*/ 0 h 15426073"/>
              <a:gd name="connsiteX3" fmla="*/ 1512515 w 1513337"/>
              <a:gd name="connsiteY3" fmla="*/ 13875261 h 15426073"/>
              <a:gd name="connsiteX0" fmla="*/ 0 w 1522064"/>
              <a:gd name="connsiteY0" fmla="*/ 15701886 h 15701886"/>
              <a:gd name="connsiteX1" fmla="*/ 25817 w 1522064"/>
              <a:gd name="connsiteY1" fmla="*/ 0 h 15701886"/>
              <a:gd name="connsiteX2" fmla="*/ 1521242 w 1522064"/>
              <a:gd name="connsiteY2" fmla="*/ 0 h 15701886"/>
              <a:gd name="connsiteX3" fmla="*/ 1521242 w 1522064"/>
              <a:gd name="connsiteY3" fmla="*/ 13875261 h 15701886"/>
              <a:gd name="connsiteX0" fmla="*/ 0 w 1513338"/>
              <a:gd name="connsiteY0" fmla="*/ 11155434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13338"/>
              <a:gd name="connsiteY0" fmla="*/ 11248213 h 13875265"/>
              <a:gd name="connsiteX1" fmla="*/ 17091 w 1513338"/>
              <a:gd name="connsiteY1" fmla="*/ 0 h 13875265"/>
              <a:gd name="connsiteX2" fmla="*/ 1512516 w 1513338"/>
              <a:gd name="connsiteY2" fmla="*/ 0 h 13875265"/>
              <a:gd name="connsiteX3" fmla="*/ 1512516 w 1513338"/>
              <a:gd name="connsiteY3" fmla="*/ 13875261 h 13875265"/>
              <a:gd name="connsiteX0" fmla="*/ 0 w 1548247"/>
              <a:gd name="connsiteY0" fmla="*/ 20829418 h 20829418"/>
              <a:gd name="connsiteX1" fmla="*/ 52000 w 1548247"/>
              <a:gd name="connsiteY1" fmla="*/ 0 h 20829418"/>
              <a:gd name="connsiteX2" fmla="*/ 1547425 w 1548247"/>
              <a:gd name="connsiteY2" fmla="*/ 0 h 20829418"/>
              <a:gd name="connsiteX3" fmla="*/ 1547425 w 1548247"/>
              <a:gd name="connsiteY3" fmla="*/ 13875261 h 20829418"/>
              <a:gd name="connsiteX0" fmla="*/ 0 w 1530792"/>
              <a:gd name="connsiteY0" fmla="*/ 20908604 h 20908604"/>
              <a:gd name="connsiteX1" fmla="*/ 34545 w 1530792"/>
              <a:gd name="connsiteY1" fmla="*/ 0 h 20908604"/>
              <a:gd name="connsiteX2" fmla="*/ 1529970 w 1530792"/>
              <a:gd name="connsiteY2" fmla="*/ 0 h 20908604"/>
              <a:gd name="connsiteX3" fmla="*/ 1529970 w 1530792"/>
              <a:gd name="connsiteY3" fmla="*/ 13875261 h 20908604"/>
              <a:gd name="connsiteX0" fmla="*/ 0 w 1522065"/>
              <a:gd name="connsiteY0" fmla="*/ 21066969 h 21066969"/>
              <a:gd name="connsiteX1" fmla="*/ 25818 w 1522065"/>
              <a:gd name="connsiteY1" fmla="*/ 0 h 21066969"/>
              <a:gd name="connsiteX2" fmla="*/ 1521243 w 1522065"/>
              <a:gd name="connsiteY2" fmla="*/ 0 h 21066969"/>
              <a:gd name="connsiteX3" fmla="*/ 1521243 w 1522065"/>
              <a:gd name="connsiteY3" fmla="*/ 13875261 h 21066969"/>
              <a:gd name="connsiteX0" fmla="*/ 0 w 1521617"/>
              <a:gd name="connsiteY0" fmla="*/ 21066969 h 21066969"/>
              <a:gd name="connsiteX1" fmla="*/ 25818 w 1521617"/>
              <a:gd name="connsiteY1" fmla="*/ 0 h 21066969"/>
              <a:gd name="connsiteX2" fmla="*/ 1521243 w 1521617"/>
              <a:gd name="connsiteY2" fmla="*/ 0 h 21066969"/>
              <a:gd name="connsiteX3" fmla="*/ 1512516 w 1521617"/>
              <a:gd name="connsiteY3" fmla="*/ 20415726 h 21066969"/>
              <a:gd name="connsiteX0" fmla="*/ 0 w 1538698"/>
              <a:gd name="connsiteY0" fmla="*/ 21066969 h 21066969"/>
              <a:gd name="connsiteX1" fmla="*/ 25818 w 1538698"/>
              <a:gd name="connsiteY1" fmla="*/ 0 h 21066969"/>
              <a:gd name="connsiteX2" fmla="*/ 1521243 w 1538698"/>
              <a:gd name="connsiteY2" fmla="*/ 0 h 21066969"/>
              <a:gd name="connsiteX3" fmla="*/ 1538698 w 1538698"/>
              <a:gd name="connsiteY3" fmla="*/ 9849927 h 21066969"/>
              <a:gd name="connsiteX0" fmla="*/ 0 w 1529972"/>
              <a:gd name="connsiteY0" fmla="*/ 21066969 h 21066969"/>
              <a:gd name="connsiteX1" fmla="*/ 25818 w 1529972"/>
              <a:gd name="connsiteY1" fmla="*/ 0 h 21066969"/>
              <a:gd name="connsiteX2" fmla="*/ 1521243 w 1529972"/>
              <a:gd name="connsiteY2" fmla="*/ 0 h 21066969"/>
              <a:gd name="connsiteX3" fmla="*/ 1529972 w 1529972"/>
              <a:gd name="connsiteY3" fmla="*/ 10101494 h 21066969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9219195 h 19219195"/>
              <a:gd name="connsiteX1" fmla="*/ 25818 w 1529972"/>
              <a:gd name="connsiteY1" fmla="*/ 0 h 19219195"/>
              <a:gd name="connsiteX2" fmla="*/ 1521243 w 1529972"/>
              <a:gd name="connsiteY2" fmla="*/ 0 h 19219195"/>
              <a:gd name="connsiteX3" fmla="*/ 1529972 w 1529972"/>
              <a:gd name="connsiteY3" fmla="*/ 10101494 h 19219195"/>
              <a:gd name="connsiteX0" fmla="*/ 0 w 1529972"/>
              <a:gd name="connsiteY0" fmla="*/ 18978181 h 18978181"/>
              <a:gd name="connsiteX1" fmla="*/ 25818 w 1529972"/>
              <a:gd name="connsiteY1" fmla="*/ 0 h 18978181"/>
              <a:gd name="connsiteX2" fmla="*/ 1521243 w 1529972"/>
              <a:gd name="connsiteY2" fmla="*/ 0 h 18978181"/>
              <a:gd name="connsiteX3" fmla="*/ 1529972 w 1529972"/>
              <a:gd name="connsiteY3" fmla="*/ 10101494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38699"/>
              <a:gd name="connsiteY0" fmla="*/ 18978181 h 18978181"/>
              <a:gd name="connsiteX1" fmla="*/ 25818 w 1538699"/>
              <a:gd name="connsiteY1" fmla="*/ 0 h 18978181"/>
              <a:gd name="connsiteX2" fmla="*/ 1521243 w 1538699"/>
              <a:gd name="connsiteY2" fmla="*/ 0 h 18978181"/>
              <a:gd name="connsiteX3" fmla="*/ 1538699 w 1538699"/>
              <a:gd name="connsiteY3" fmla="*/ 8031719 h 18978181"/>
              <a:gd name="connsiteX0" fmla="*/ 0 w 1560125"/>
              <a:gd name="connsiteY0" fmla="*/ 18978181 h 18978181"/>
              <a:gd name="connsiteX1" fmla="*/ 25818 w 1560125"/>
              <a:gd name="connsiteY1" fmla="*/ 0 h 18978181"/>
              <a:gd name="connsiteX2" fmla="*/ 1521243 w 1560125"/>
              <a:gd name="connsiteY2" fmla="*/ 0 h 18978181"/>
              <a:gd name="connsiteX3" fmla="*/ 1560125 w 1560125"/>
              <a:gd name="connsiteY3" fmla="*/ 16837998 h 18978181"/>
              <a:gd name="connsiteX0" fmla="*/ 0 w 1538698"/>
              <a:gd name="connsiteY0" fmla="*/ 18978181 h 18978181"/>
              <a:gd name="connsiteX1" fmla="*/ 25818 w 1538698"/>
              <a:gd name="connsiteY1" fmla="*/ 0 h 18978181"/>
              <a:gd name="connsiteX2" fmla="*/ 1521243 w 1538698"/>
              <a:gd name="connsiteY2" fmla="*/ 0 h 18978181"/>
              <a:gd name="connsiteX3" fmla="*/ 1538698 w 1538698"/>
              <a:gd name="connsiteY3" fmla="*/ 16837998 h 18978181"/>
              <a:gd name="connsiteX0" fmla="*/ 0 w 1531556"/>
              <a:gd name="connsiteY0" fmla="*/ 18978181 h 18978181"/>
              <a:gd name="connsiteX1" fmla="*/ 25818 w 1531556"/>
              <a:gd name="connsiteY1" fmla="*/ 0 h 18978181"/>
              <a:gd name="connsiteX2" fmla="*/ 1521243 w 1531556"/>
              <a:gd name="connsiteY2" fmla="*/ 0 h 18978181"/>
              <a:gd name="connsiteX3" fmla="*/ 1531556 w 1531556"/>
              <a:gd name="connsiteY3" fmla="*/ 8883938 h 18978181"/>
              <a:gd name="connsiteX0" fmla="*/ 0 w 1521478"/>
              <a:gd name="connsiteY0" fmla="*/ 18978181 h 18978181"/>
              <a:gd name="connsiteX1" fmla="*/ 25818 w 1521478"/>
              <a:gd name="connsiteY1" fmla="*/ 0 h 18978181"/>
              <a:gd name="connsiteX2" fmla="*/ 1521243 w 1521478"/>
              <a:gd name="connsiteY2" fmla="*/ 0 h 18978181"/>
              <a:gd name="connsiteX3" fmla="*/ 1502987 w 1521478"/>
              <a:gd name="connsiteY3" fmla="*/ 8954959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9025973 h 18978181"/>
              <a:gd name="connsiteX0" fmla="*/ 0 w 1521569"/>
              <a:gd name="connsiteY0" fmla="*/ 18978181 h 18978181"/>
              <a:gd name="connsiteX1" fmla="*/ 25818 w 1521569"/>
              <a:gd name="connsiteY1" fmla="*/ 0 h 18978181"/>
              <a:gd name="connsiteX2" fmla="*/ 1521243 w 1521569"/>
              <a:gd name="connsiteY2" fmla="*/ 0 h 18978181"/>
              <a:gd name="connsiteX3" fmla="*/ 1510129 w 1521569"/>
              <a:gd name="connsiteY3" fmla="*/ 14300857 h 18978181"/>
              <a:gd name="connsiteX0" fmla="*/ 0 w 1521427"/>
              <a:gd name="connsiteY0" fmla="*/ 18978181 h 18978181"/>
              <a:gd name="connsiteX1" fmla="*/ 25818 w 1521427"/>
              <a:gd name="connsiteY1" fmla="*/ 0 h 18978181"/>
              <a:gd name="connsiteX2" fmla="*/ 1521243 w 1521427"/>
              <a:gd name="connsiteY2" fmla="*/ 0 h 18978181"/>
              <a:gd name="connsiteX3" fmla="*/ 1495845 w 1521427"/>
              <a:gd name="connsiteY3" fmla="*/ 14434403 h 18978181"/>
              <a:gd name="connsiteX0" fmla="*/ 0 w 1506508"/>
              <a:gd name="connsiteY0" fmla="*/ 18978181 h 18978181"/>
              <a:gd name="connsiteX1" fmla="*/ 10899 w 1506508"/>
              <a:gd name="connsiteY1" fmla="*/ 0 h 18978181"/>
              <a:gd name="connsiteX2" fmla="*/ 1506324 w 1506508"/>
              <a:gd name="connsiteY2" fmla="*/ 0 h 18978181"/>
              <a:gd name="connsiteX3" fmla="*/ 1480926 w 1506508"/>
              <a:gd name="connsiteY3" fmla="*/ 14434403 h 18978181"/>
              <a:gd name="connsiteX0" fmla="*/ 5307 w 1496896"/>
              <a:gd name="connsiteY0" fmla="*/ 18978181 h 18978181"/>
              <a:gd name="connsiteX1" fmla="*/ 1287 w 1496896"/>
              <a:gd name="connsiteY1" fmla="*/ 0 h 18978181"/>
              <a:gd name="connsiteX2" fmla="*/ 1496712 w 1496896"/>
              <a:gd name="connsiteY2" fmla="*/ 0 h 18978181"/>
              <a:gd name="connsiteX3" fmla="*/ 1471314 w 1496896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499049"/>
              <a:gd name="connsiteY0" fmla="*/ 18978181 h 18978181"/>
              <a:gd name="connsiteX1" fmla="*/ 3440 w 1499049"/>
              <a:gd name="connsiteY1" fmla="*/ 0 h 18978181"/>
              <a:gd name="connsiteX2" fmla="*/ 1498865 w 1499049"/>
              <a:gd name="connsiteY2" fmla="*/ 0 h 18978181"/>
              <a:gd name="connsiteX3" fmla="*/ 1473467 w 1499049"/>
              <a:gd name="connsiteY3" fmla="*/ 14434403 h 18978181"/>
              <a:gd name="connsiteX0" fmla="*/ 0 w 1503305"/>
              <a:gd name="connsiteY0" fmla="*/ 18978181 h 18978181"/>
              <a:gd name="connsiteX1" fmla="*/ 3440 w 1503305"/>
              <a:gd name="connsiteY1" fmla="*/ 0 h 18978181"/>
              <a:gd name="connsiteX2" fmla="*/ 1498865 w 1503305"/>
              <a:gd name="connsiteY2" fmla="*/ 0 h 18978181"/>
              <a:gd name="connsiteX3" fmla="*/ 1503305 w 150330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416712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102653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7295788 h 18978181"/>
              <a:gd name="connsiteX0" fmla="*/ 0 w 1499445"/>
              <a:gd name="connsiteY0" fmla="*/ 18978181 h 18978181"/>
              <a:gd name="connsiteX1" fmla="*/ 3440 w 1499445"/>
              <a:gd name="connsiteY1" fmla="*/ 0 h 18978181"/>
              <a:gd name="connsiteX2" fmla="*/ 1498865 w 1499445"/>
              <a:gd name="connsiteY2" fmla="*/ 0 h 18978181"/>
              <a:gd name="connsiteX3" fmla="*/ 1495845 w 1499445"/>
              <a:gd name="connsiteY3" fmla="*/ 18263051 h 189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445" h="18978181">
                <a:moveTo>
                  <a:pt x="0" y="18978181"/>
                </a:moveTo>
                <a:cubicBezTo>
                  <a:pt x="5697" y="17766450"/>
                  <a:pt x="-2257" y="1211731"/>
                  <a:pt x="3440" y="0"/>
                </a:cubicBezTo>
                <a:lnTo>
                  <a:pt x="1498865" y="0"/>
                </a:lnTo>
                <a:cubicBezTo>
                  <a:pt x="1501713" y="686966"/>
                  <a:pt x="1492997" y="17576085"/>
                  <a:pt x="1495845" y="18263051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19" name="모서리가 둥근 직사각형 26">
            <a:extLst>
              <a:ext uri="{FF2B5EF4-FFF2-40B4-BE49-F238E27FC236}">
                <a16:creationId xmlns:a16="http://schemas.microsoft.com/office/drawing/2014/main" id="{562B3FCE-2B91-4D4F-AAC4-CF9D42395752}"/>
              </a:ext>
            </a:extLst>
          </p:cNvPr>
          <p:cNvSpPr/>
          <p:nvPr/>
        </p:nvSpPr>
        <p:spPr>
          <a:xfrm>
            <a:off x="2749253" y="2307466"/>
            <a:ext cx="1297126" cy="580589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600" b="1" kern="0" dirty="0" err="1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필요없다</a:t>
            </a:r>
            <a:endParaRPr lang="en-US" altLang="ko-KR" sz="1600" b="1" kern="0" dirty="0">
              <a:solidFill>
                <a:srgbClr val="F79646">
                  <a:lumMod val="75000"/>
                </a:srgbClr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F79646">
                    <a:lumMod val="75000"/>
                  </a:srgbClr>
                </a:solidFill>
                <a:latin typeface="맑은 고딕"/>
                <a:ea typeface="맑은 고딕" panose="020B0503020000020004" pitchFamily="50" charset="-127"/>
              </a:rPr>
              <a:t>8</a:t>
            </a: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ACA2A67C-0D10-4AF1-A8CF-B42255DE5AD1}"/>
              </a:ext>
            </a:extLst>
          </p:cNvPr>
          <p:cNvSpPr/>
          <p:nvPr/>
        </p:nvSpPr>
        <p:spPr>
          <a:xfrm>
            <a:off x="6801363" y="2575990"/>
            <a:ext cx="2366473" cy="1382381"/>
          </a:xfrm>
          <a:custGeom>
            <a:avLst/>
            <a:gdLst>
              <a:gd name="connsiteX0" fmla="*/ 0 w 1495425"/>
              <a:gd name="connsiteY0" fmla="*/ 1619250 h 1628775"/>
              <a:gd name="connsiteX1" fmla="*/ 0 w 1495425"/>
              <a:gd name="connsiteY1" fmla="*/ 0 h 1628775"/>
              <a:gd name="connsiteX2" fmla="*/ 1495425 w 1495425"/>
              <a:gd name="connsiteY2" fmla="*/ 0 h 1628775"/>
              <a:gd name="connsiteX3" fmla="*/ 1495425 w 1495425"/>
              <a:gd name="connsiteY3" fmla="*/ 1628775 h 1628775"/>
              <a:gd name="connsiteX0" fmla="*/ 0 w 1495425"/>
              <a:gd name="connsiteY0" fmla="*/ 1619250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495425"/>
              <a:gd name="connsiteY0" fmla="*/ 1337634 h 1904616"/>
              <a:gd name="connsiteX1" fmla="*/ 0 w 1495425"/>
              <a:gd name="connsiteY1" fmla="*/ 0 h 1904616"/>
              <a:gd name="connsiteX2" fmla="*/ 1495425 w 1495425"/>
              <a:gd name="connsiteY2" fmla="*/ 0 h 1904616"/>
              <a:gd name="connsiteX3" fmla="*/ 1495425 w 1495425"/>
              <a:gd name="connsiteY3" fmla="*/ 1904616 h 1904616"/>
              <a:gd name="connsiteX0" fmla="*/ 0 w 1503970"/>
              <a:gd name="connsiteY0" fmla="*/ 1903169 h 1904616"/>
              <a:gd name="connsiteX1" fmla="*/ 8545 w 1503970"/>
              <a:gd name="connsiteY1" fmla="*/ 0 h 1904616"/>
              <a:gd name="connsiteX2" fmla="*/ 1503970 w 1503970"/>
              <a:gd name="connsiteY2" fmla="*/ 0 h 1904616"/>
              <a:gd name="connsiteX3" fmla="*/ 1503970 w 1503970"/>
              <a:gd name="connsiteY3" fmla="*/ 1904616 h 1904616"/>
              <a:gd name="connsiteX0" fmla="*/ 0 w 1530151"/>
              <a:gd name="connsiteY0" fmla="*/ 1903169 h 4069222"/>
              <a:gd name="connsiteX1" fmla="*/ 8545 w 1530151"/>
              <a:gd name="connsiteY1" fmla="*/ 0 h 4069222"/>
              <a:gd name="connsiteX2" fmla="*/ 1503970 w 1530151"/>
              <a:gd name="connsiteY2" fmla="*/ 0 h 4069222"/>
              <a:gd name="connsiteX3" fmla="*/ 1530151 w 1530151"/>
              <a:gd name="connsiteY3" fmla="*/ 4069222 h 4069222"/>
              <a:gd name="connsiteX0" fmla="*/ 9281 w 1521977"/>
              <a:gd name="connsiteY0" fmla="*/ 2351602 h 4069222"/>
              <a:gd name="connsiteX1" fmla="*/ 371 w 1521977"/>
              <a:gd name="connsiteY1" fmla="*/ 0 h 4069222"/>
              <a:gd name="connsiteX2" fmla="*/ 1495796 w 1521977"/>
              <a:gd name="connsiteY2" fmla="*/ 0 h 4069222"/>
              <a:gd name="connsiteX3" fmla="*/ 1521977 w 1521977"/>
              <a:gd name="connsiteY3" fmla="*/ 4069222 h 4069222"/>
              <a:gd name="connsiteX0" fmla="*/ 984 w 1522407"/>
              <a:gd name="connsiteY0" fmla="*/ 2426341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984 w 1522407"/>
              <a:gd name="connsiteY0" fmla="*/ 2247699 h 4069222"/>
              <a:gd name="connsiteX1" fmla="*/ 801 w 1522407"/>
              <a:gd name="connsiteY1" fmla="*/ 0 h 4069222"/>
              <a:gd name="connsiteX2" fmla="*/ 1496226 w 1522407"/>
              <a:gd name="connsiteY2" fmla="*/ 0 h 4069222"/>
              <a:gd name="connsiteX3" fmla="*/ 1522407 w 1522407"/>
              <a:gd name="connsiteY3" fmla="*/ 4069222 h 4069222"/>
              <a:gd name="connsiteX0" fmla="*/ 0 w 1530150"/>
              <a:gd name="connsiteY0" fmla="*/ 10274665 h 10274665"/>
              <a:gd name="connsiteX1" fmla="*/ 8544 w 1530150"/>
              <a:gd name="connsiteY1" fmla="*/ 0 h 10274665"/>
              <a:gd name="connsiteX2" fmla="*/ 1503969 w 1530150"/>
              <a:gd name="connsiteY2" fmla="*/ 0 h 10274665"/>
              <a:gd name="connsiteX3" fmla="*/ 1530150 w 1530150"/>
              <a:gd name="connsiteY3" fmla="*/ 4069222 h 10274665"/>
              <a:gd name="connsiteX0" fmla="*/ 0 w 1512695"/>
              <a:gd name="connsiteY0" fmla="*/ 10274665 h 10274665"/>
              <a:gd name="connsiteX1" fmla="*/ 8544 w 1512695"/>
              <a:gd name="connsiteY1" fmla="*/ 0 h 10274665"/>
              <a:gd name="connsiteX2" fmla="*/ 1503969 w 1512695"/>
              <a:gd name="connsiteY2" fmla="*/ 0 h 10274665"/>
              <a:gd name="connsiteX3" fmla="*/ 1512695 w 1512695"/>
              <a:gd name="connsiteY3" fmla="*/ 4145664 h 10274665"/>
              <a:gd name="connsiteX0" fmla="*/ 0 w 1521422"/>
              <a:gd name="connsiteY0" fmla="*/ 1027466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620926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6831719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844967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559885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10677123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21422"/>
              <a:gd name="connsiteY0" fmla="*/ 9809162 h 18549803"/>
              <a:gd name="connsiteX1" fmla="*/ 8544 w 1521422"/>
              <a:gd name="connsiteY1" fmla="*/ 0 h 18549803"/>
              <a:gd name="connsiteX2" fmla="*/ 1503969 w 1521422"/>
              <a:gd name="connsiteY2" fmla="*/ 0 h 18549803"/>
              <a:gd name="connsiteX3" fmla="*/ 1521422 w 1521422"/>
              <a:gd name="connsiteY3" fmla="*/ 18549803 h 18549803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9809162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22056"/>
              <a:gd name="connsiteY0" fmla="*/ 14537748 h 26227276"/>
              <a:gd name="connsiteX1" fmla="*/ 23463 w 1522056"/>
              <a:gd name="connsiteY1" fmla="*/ 0 h 26227276"/>
              <a:gd name="connsiteX2" fmla="*/ 1518888 w 1522056"/>
              <a:gd name="connsiteY2" fmla="*/ 0 h 26227276"/>
              <a:gd name="connsiteX3" fmla="*/ 1522056 w 1522056"/>
              <a:gd name="connsiteY3" fmla="*/ 26227276 h 26227276"/>
              <a:gd name="connsiteX0" fmla="*/ 0 w 1507137"/>
              <a:gd name="connsiteY0" fmla="*/ 15040789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26227276"/>
              <a:gd name="connsiteX1" fmla="*/ 8544 w 1507137"/>
              <a:gd name="connsiteY1" fmla="*/ 0 h 26227276"/>
              <a:gd name="connsiteX2" fmla="*/ 1503969 w 1507137"/>
              <a:gd name="connsiteY2" fmla="*/ 0 h 26227276"/>
              <a:gd name="connsiteX3" fmla="*/ 1507137 w 1507137"/>
              <a:gd name="connsiteY3" fmla="*/ 26227276 h 26227276"/>
              <a:gd name="connsiteX0" fmla="*/ 0 w 1507137"/>
              <a:gd name="connsiteY0" fmla="*/ 15141397 h 15141397"/>
              <a:gd name="connsiteX1" fmla="*/ 8544 w 1507137"/>
              <a:gd name="connsiteY1" fmla="*/ 0 h 15141397"/>
              <a:gd name="connsiteX2" fmla="*/ 1503969 w 1507137"/>
              <a:gd name="connsiteY2" fmla="*/ 0 h 15141397"/>
              <a:gd name="connsiteX3" fmla="*/ 1507137 w 1507137"/>
              <a:gd name="connsiteY3" fmla="*/ 7929170 h 15141397"/>
              <a:gd name="connsiteX0" fmla="*/ 0 w 1514597"/>
              <a:gd name="connsiteY0" fmla="*/ 15141397 h 29734291"/>
              <a:gd name="connsiteX1" fmla="*/ 8544 w 1514597"/>
              <a:gd name="connsiteY1" fmla="*/ 0 h 29734291"/>
              <a:gd name="connsiteX2" fmla="*/ 1503969 w 1514597"/>
              <a:gd name="connsiteY2" fmla="*/ 0 h 29734291"/>
              <a:gd name="connsiteX3" fmla="*/ 1514597 w 1514597"/>
              <a:gd name="connsiteY3" fmla="*/ 29734291 h 29734291"/>
              <a:gd name="connsiteX0" fmla="*/ 0 w 1514597"/>
              <a:gd name="connsiteY0" fmla="*/ 15141397 h 29734291"/>
              <a:gd name="connsiteX1" fmla="*/ 8544 w 1514597"/>
              <a:gd name="connsiteY1" fmla="*/ 0 h 29734291"/>
              <a:gd name="connsiteX2" fmla="*/ 1503969 w 1514597"/>
              <a:gd name="connsiteY2" fmla="*/ 0 h 29734291"/>
              <a:gd name="connsiteX3" fmla="*/ 1514597 w 1514597"/>
              <a:gd name="connsiteY3" fmla="*/ 29734291 h 29734291"/>
              <a:gd name="connsiteX0" fmla="*/ 0 w 1522057"/>
              <a:gd name="connsiteY0" fmla="*/ 63411766 h 63411766"/>
              <a:gd name="connsiteX1" fmla="*/ 16004 w 1522057"/>
              <a:gd name="connsiteY1" fmla="*/ 0 h 63411766"/>
              <a:gd name="connsiteX2" fmla="*/ 1511429 w 1522057"/>
              <a:gd name="connsiteY2" fmla="*/ 0 h 63411766"/>
              <a:gd name="connsiteX3" fmla="*/ 1522057 w 1522057"/>
              <a:gd name="connsiteY3" fmla="*/ 29734291 h 63411766"/>
              <a:gd name="connsiteX0" fmla="*/ 0 w 1522057"/>
              <a:gd name="connsiteY0" fmla="*/ 63820837 h 63820837"/>
              <a:gd name="connsiteX1" fmla="*/ 16004 w 1522057"/>
              <a:gd name="connsiteY1" fmla="*/ 0 h 63820837"/>
              <a:gd name="connsiteX2" fmla="*/ 1511429 w 1522057"/>
              <a:gd name="connsiteY2" fmla="*/ 0 h 63820837"/>
              <a:gd name="connsiteX3" fmla="*/ 1522057 w 1522057"/>
              <a:gd name="connsiteY3" fmla="*/ 29734291 h 63820837"/>
              <a:gd name="connsiteX0" fmla="*/ 0 w 1514597"/>
              <a:gd name="connsiteY0" fmla="*/ 63820837 h 63820837"/>
              <a:gd name="connsiteX1" fmla="*/ 16004 w 1514597"/>
              <a:gd name="connsiteY1" fmla="*/ 0 h 63820837"/>
              <a:gd name="connsiteX2" fmla="*/ 1511429 w 1514597"/>
              <a:gd name="connsiteY2" fmla="*/ 0 h 63820837"/>
              <a:gd name="connsiteX3" fmla="*/ 1514597 w 1514597"/>
              <a:gd name="connsiteY3" fmla="*/ 28507079 h 63820837"/>
              <a:gd name="connsiteX0" fmla="*/ 0 w 1514597"/>
              <a:gd name="connsiteY0" fmla="*/ 63820837 h 63820837"/>
              <a:gd name="connsiteX1" fmla="*/ 16004 w 1514597"/>
              <a:gd name="connsiteY1" fmla="*/ 0 h 63820837"/>
              <a:gd name="connsiteX2" fmla="*/ 1511429 w 1514597"/>
              <a:gd name="connsiteY2" fmla="*/ 0 h 63820837"/>
              <a:gd name="connsiteX3" fmla="*/ 1514597 w 1514597"/>
              <a:gd name="connsiteY3" fmla="*/ 26052654 h 63820837"/>
              <a:gd name="connsiteX0" fmla="*/ 6814 w 1499032"/>
              <a:gd name="connsiteY0" fmla="*/ 62486893 h 62486893"/>
              <a:gd name="connsiteX1" fmla="*/ 439 w 1499032"/>
              <a:gd name="connsiteY1" fmla="*/ 0 h 62486893"/>
              <a:gd name="connsiteX2" fmla="*/ 1495864 w 1499032"/>
              <a:gd name="connsiteY2" fmla="*/ 0 h 62486893"/>
              <a:gd name="connsiteX3" fmla="*/ 1499032 w 1499032"/>
              <a:gd name="connsiteY3" fmla="*/ 26052654 h 62486893"/>
              <a:gd name="connsiteX0" fmla="*/ 6814 w 1499032"/>
              <a:gd name="connsiteY0" fmla="*/ 62486893 h 90748987"/>
              <a:gd name="connsiteX1" fmla="*/ 439 w 1499032"/>
              <a:gd name="connsiteY1" fmla="*/ 0 h 90748987"/>
              <a:gd name="connsiteX2" fmla="*/ 1495864 w 1499032"/>
              <a:gd name="connsiteY2" fmla="*/ 0 h 90748987"/>
              <a:gd name="connsiteX3" fmla="*/ 1499032 w 1499032"/>
              <a:gd name="connsiteY3" fmla="*/ 90748987 h 9074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032" h="90748987">
                <a:moveTo>
                  <a:pt x="6814" y="62486893"/>
                </a:moveTo>
                <a:cubicBezTo>
                  <a:pt x="9662" y="61852503"/>
                  <a:pt x="-2409" y="634390"/>
                  <a:pt x="439" y="0"/>
                </a:cubicBezTo>
                <a:lnTo>
                  <a:pt x="1495864" y="0"/>
                </a:lnTo>
                <a:cubicBezTo>
                  <a:pt x="1495864" y="634872"/>
                  <a:pt x="1499032" y="90114115"/>
                  <a:pt x="1499032" y="90748987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/>
          </a:p>
        </p:txBody>
      </p:sp>
      <p:sp>
        <p:nvSpPr>
          <p:cNvPr id="21" name="모서리가 둥근 직사각형 26">
            <a:extLst>
              <a:ext uri="{FF2B5EF4-FFF2-40B4-BE49-F238E27FC236}">
                <a16:creationId xmlns:a16="http://schemas.microsoft.com/office/drawing/2014/main" id="{EAF2122A-15B8-484B-83E6-1FBBFCBF3298}"/>
              </a:ext>
            </a:extLst>
          </p:cNvPr>
          <p:cNvSpPr/>
          <p:nvPr/>
        </p:nvSpPr>
        <p:spPr>
          <a:xfrm>
            <a:off x="7336036" y="2307466"/>
            <a:ext cx="1297126" cy="580589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lnSpc>
                <a:spcPct val="120000"/>
              </a:lnSpc>
            </a:pPr>
            <a:r>
              <a:rPr lang="ko-KR" altLang="en-US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필요하다</a:t>
            </a:r>
            <a:endParaRPr lang="en-US" altLang="ko-KR" sz="1600" b="1" kern="0" dirty="0">
              <a:solidFill>
                <a:srgbClr val="1E66B0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 defTabSz="914400">
              <a:lnSpc>
                <a:spcPct val="120000"/>
              </a:lnSpc>
            </a:pPr>
            <a:r>
              <a:rPr lang="en-US" altLang="ko-KR" sz="1600" b="1" kern="0" dirty="0">
                <a:solidFill>
                  <a:srgbClr val="1E66B0"/>
                </a:solidFill>
                <a:latin typeface="맑은 고딕"/>
                <a:ea typeface="맑은 고딕" panose="020B0503020000020004" pitchFamily="50" charset="-127"/>
              </a:rPr>
              <a:t>92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5934A-69FD-1D49-C7D0-1887A7CB05E6}"/>
              </a:ext>
            </a:extLst>
          </p:cNvPr>
          <p:cNvSpPr txBox="1"/>
          <p:nvPr/>
        </p:nvSpPr>
        <p:spPr>
          <a:xfrm>
            <a:off x="9594667" y="1674126"/>
            <a:ext cx="2214155" cy="209288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1800" b="1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취향소그룹</a:t>
            </a:r>
            <a:r>
              <a:rPr lang="ko-KR" altLang="en-US" sz="18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800" b="1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취미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운동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관심사 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50" dirty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가 같은 사람끼리 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50" dirty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모이는 소그룹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endParaRPr lang="en-US" altLang="ko-KR" sz="1800" kern="0" spc="-5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  (</a:t>
            </a:r>
            <a:r>
              <a:rPr lang="ko-KR" altLang="en-US" sz="2000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소그룹 </a:t>
            </a:r>
            <a:r>
              <a:rPr lang="ko-KR" altLang="en-US" sz="2000" kern="0" spc="0" dirty="0" err="1">
                <a:solidFill>
                  <a:srgbClr val="0066FF"/>
                </a:solidFill>
                <a:effectLst/>
                <a:latin typeface="+mj-ea"/>
                <a:ea typeface="+mj-ea"/>
              </a:rPr>
              <a:t>활동자</a:t>
            </a:r>
            <a:r>
              <a:rPr lang="ko-KR" altLang="en-US" sz="2000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 </a:t>
            </a:r>
            <a:endParaRPr lang="en-US" altLang="ko-KR" sz="2000" kern="0" spc="0" dirty="0">
              <a:solidFill>
                <a:srgbClr val="0066FF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66FF"/>
                </a:solidFill>
                <a:latin typeface="+mj-ea"/>
                <a:ea typeface="+mj-ea"/>
              </a:rPr>
              <a:t>   </a:t>
            </a:r>
            <a:r>
              <a:rPr lang="ko-KR" altLang="en-US" sz="2000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중 </a:t>
            </a:r>
            <a:r>
              <a:rPr lang="en-US" altLang="ko-KR" sz="2000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28%)</a:t>
            </a:r>
            <a:r>
              <a:rPr lang="ko-KR" altLang="en-US" sz="2000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253912" y="6180411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목회자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교회 담임목사</a:t>
            </a:r>
            <a:r>
              <a:rPr lang="en-US" altLang="ko-KR" sz="1300" dirty="0"/>
              <a:t>, 500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모바일조사</a:t>
            </a:r>
            <a:r>
              <a:rPr lang="en-US" altLang="ko-KR" sz="1300" dirty="0"/>
              <a:t>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3360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8748AC5-182A-48DA-899A-EBD0D9D1C8B7}"/>
              </a:ext>
            </a:extLst>
          </p:cNvPr>
          <p:cNvSpPr/>
          <p:nvPr/>
        </p:nvSpPr>
        <p:spPr>
          <a:xfrm>
            <a:off x="2462323" y="1609020"/>
            <a:ext cx="864351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530DC-DCE6-4CC2-A341-787D0F37FD57}"/>
              </a:ext>
            </a:extLst>
          </p:cNvPr>
          <p:cNvSpPr txBox="1"/>
          <p:nvPr/>
        </p:nvSpPr>
        <p:spPr>
          <a:xfrm>
            <a:off x="3607301" y="1869719"/>
            <a:ext cx="3967753" cy="875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dirty="0"/>
              <a:t>고령 교인 사역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8097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05ADD36-EEB1-4398-87B6-0684AED4E6F9}"/>
              </a:ext>
            </a:extLst>
          </p:cNvPr>
          <p:cNvSpPr txBox="1"/>
          <p:nvPr/>
        </p:nvSpPr>
        <p:spPr>
          <a:xfrm>
            <a:off x="721312" y="1522922"/>
            <a:ext cx="85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Ⅱ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8AFFC-7A85-7711-D72C-0669D27CD369}"/>
              </a:ext>
            </a:extLst>
          </p:cNvPr>
          <p:cNvSpPr txBox="1"/>
          <p:nvPr/>
        </p:nvSpPr>
        <p:spPr>
          <a:xfrm>
            <a:off x="1296228" y="3224592"/>
            <a:ext cx="10321005" cy="293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시니어를 교회의 핵심 사역자로 활용 </a:t>
            </a:r>
            <a:r>
              <a:rPr kumimoji="0" lang="en-US" altLang="ko-KR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(</a:t>
            </a:r>
            <a:r>
              <a:rPr kumimoji="0" lang="ko-KR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교회 소속감 </a:t>
            </a:r>
            <a:r>
              <a:rPr kumimoji="0" lang="en-US" altLang="ko-KR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: </a:t>
            </a:r>
            <a:r>
              <a:rPr kumimoji="0" lang="ko-KR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전 세대 중 압도적 높음</a:t>
            </a:r>
            <a:r>
              <a:rPr kumimoji="0" lang="en-US" altLang="ko-KR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주중 프로그램 운영</a:t>
            </a:r>
            <a:endParaRPr lang="en-US" altLang="ko-KR" sz="2100" dirty="0">
              <a:solidFill>
                <a:srgbClr val="000000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노인 전문 사역자 </a:t>
            </a:r>
            <a:endParaRPr kumimoji="0" lang="en-US" altLang="ko-KR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마켓 산스 TTF Medium" panose="02000000000000000000" pitchFamily="2" charset="-127"/>
              <a:ea typeface="G마켓 산스 TTF Medium" panose="02000000000000000000" pitchFamily="2" charset="-127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건강관리</a:t>
            </a:r>
            <a:r>
              <a:rPr lang="en-US" altLang="ko-KR" sz="2100" dirty="0">
                <a:solidFill>
                  <a:srgbClr val="0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2100" dirty="0">
                <a:solidFill>
                  <a:srgbClr val="0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영성 관련 프로그램 개발</a:t>
            </a:r>
            <a:r>
              <a:rPr lang="en-US" altLang="ko-KR" sz="2100" dirty="0">
                <a:solidFill>
                  <a:srgbClr val="0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(</a:t>
            </a:r>
            <a:r>
              <a:rPr lang="ko-KR" altLang="en-US" sz="2100" dirty="0">
                <a:solidFill>
                  <a:srgbClr val="0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전 세대 중 영적 </a:t>
            </a:r>
            <a:r>
              <a:rPr lang="ko-KR" altLang="en-US" sz="2100" dirty="0" err="1">
                <a:solidFill>
                  <a:srgbClr val="0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갈급함</a:t>
            </a:r>
            <a:r>
              <a:rPr lang="ko-KR" altLang="en-US" sz="2100" dirty="0">
                <a:solidFill>
                  <a:srgbClr val="0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 가장 높음</a:t>
            </a:r>
            <a:r>
              <a:rPr lang="en-US" altLang="ko-KR" sz="2100" dirty="0">
                <a:solidFill>
                  <a:srgbClr val="0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2100" dirty="0">
                <a:solidFill>
                  <a:srgbClr val="0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 </a:t>
            </a:r>
            <a:endParaRPr lang="en-US" altLang="ko-KR" sz="2100" dirty="0">
              <a:solidFill>
                <a:srgbClr val="000000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100" dirty="0">
                <a:solidFill>
                  <a:srgbClr val="0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세대 간 상호작용을 이끄는 연령통합 프로그램 개발 </a:t>
            </a:r>
            <a:endParaRPr lang="en-US" altLang="ko-KR" sz="2100" dirty="0">
              <a:solidFill>
                <a:srgbClr val="000000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100" dirty="0">
                <a:solidFill>
                  <a:srgbClr val="0066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죽음 교육</a:t>
            </a:r>
            <a:r>
              <a:rPr lang="en-US" altLang="ko-KR" sz="2100" dirty="0">
                <a:solidFill>
                  <a:srgbClr val="0066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2100" dirty="0">
                <a:solidFill>
                  <a:srgbClr val="0066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유산기부운동</a:t>
            </a:r>
            <a:endParaRPr lang="en-US" altLang="ko-KR" sz="2100" dirty="0">
              <a:solidFill>
                <a:srgbClr val="0066F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34972-F2CF-6A09-E94C-DBC005787CE1}"/>
              </a:ext>
            </a:extLst>
          </p:cNvPr>
          <p:cNvSpPr txBox="1"/>
          <p:nvPr/>
        </p:nvSpPr>
        <p:spPr>
          <a:xfrm>
            <a:off x="1212589" y="756788"/>
            <a:ext cx="4626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1.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고령 친화적 교회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137DA-33BF-6C9E-E185-C583D09E274A}"/>
              </a:ext>
            </a:extLst>
          </p:cNvPr>
          <p:cNvSpPr txBox="1"/>
          <p:nvPr/>
        </p:nvSpPr>
        <p:spPr>
          <a:xfrm>
            <a:off x="1411650" y="1580944"/>
            <a:ext cx="8568373" cy="1393779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1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아무리 나이가 들더라도 소외되거나 배제됨이 없이 교회의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마켓 산스 TTF Medium" panose="02000000000000000000" pitchFamily="2" charset="-127"/>
              <a:ea typeface="G마켓 산스 TTF Medium" panose="02000000000000000000" pitchFamily="2" charset="-127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1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구성원으로 은퇴 이후의 삶을 소명으로 살아갈 수 있는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마켓 산스 TTF Medium" panose="02000000000000000000" pitchFamily="2" charset="-127"/>
              <a:ea typeface="G마켓 산스 TTF Medium" panose="02000000000000000000" pitchFamily="2" charset="-127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1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Times New Roman" panose="02020603050405020304" pitchFamily="18" charset="0"/>
              </a:rPr>
              <a:t>여건과 지원체계를 갖춘 교회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G마켓 산스 TTF Medium" panose="02000000000000000000" pitchFamily="2" charset="-127"/>
              <a:ea typeface="G마켓 산스 TTF Medium" panose="020000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58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개체 2">
            <a:extLst>
              <a:ext uri="{FF2B5EF4-FFF2-40B4-BE49-F238E27FC236}">
                <a16:creationId xmlns:a16="http://schemas.microsoft.com/office/drawing/2014/main" id="{C670067F-7715-DB2A-FC50-E226A58594E2}"/>
              </a:ext>
            </a:extLst>
          </p:cNvPr>
          <p:cNvGraphicFramePr>
            <a:graphicFrameLocks/>
          </p:cNvGraphicFramePr>
          <p:nvPr/>
        </p:nvGraphicFramePr>
        <p:xfrm>
          <a:off x="1084035" y="714103"/>
          <a:ext cx="10001976" cy="365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94">
            <a:extLst>
              <a:ext uri="{FF2B5EF4-FFF2-40B4-BE49-F238E27FC236}">
                <a16:creationId xmlns:a16="http://schemas.microsoft.com/office/drawing/2014/main" id="{EC70E4E1-6D6B-91C9-5C2F-284DA76991C1}"/>
              </a:ext>
            </a:extLst>
          </p:cNvPr>
          <p:cNvGraphicFramePr>
            <a:graphicFrameLocks noGrp="1"/>
          </p:cNvGraphicFramePr>
          <p:nvPr/>
        </p:nvGraphicFramePr>
        <p:xfrm>
          <a:off x="1291203" y="4314448"/>
          <a:ext cx="9633022" cy="1166178"/>
        </p:xfrm>
        <a:graphic>
          <a:graphicData uri="http://schemas.openxmlformats.org/drawingml/2006/table">
            <a:tbl>
              <a:tblPr/>
              <a:tblGrid>
                <a:gridCol w="137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146">
                  <a:extLst>
                    <a:ext uri="{9D8B030D-6E8A-4147-A177-3AD203B41FA5}">
                      <a16:colId xmlns:a16="http://schemas.microsoft.com/office/drawing/2014/main" val="1808343116"/>
                    </a:ext>
                  </a:extLst>
                </a:gridCol>
                <a:gridCol w="1376146">
                  <a:extLst>
                    <a:ext uri="{9D8B030D-6E8A-4147-A177-3AD203B41FA5}">
                      <a16:colId xmlns:a16="http://schemas.microsoft.com/office/drawing/2014/main" val="50322294"/>
                    </a:ext>
                  </a:extLst>
                </a:gridCol>
                <a:gridCol w="1376146">
                  <a:extLst>
                    <a:ext uri="{9D8B030D-6E8A-4147-A177-3AD203B41FA5}">
                      <a16:colId xmlns:a16="http://schemas.microsoft.com/office/drawing/2014/main" val="2288831162"/>
                    </a:ext>
                  </a:extLst>
                </a:gridCol>
                <a:gridCol w="1376146">
                  <a:extLst>
                    <a:ext uri="{9D8B030D-6E8A-4147-A177-3AD203B41FA5}">
                      <a16:colId xmlns:a16="http://schemas.microsoft.com/office/drawing/2014/main" val="4266889900"/>
                    </a:ext>
                  </a:extLst>
                </a:gridCol>
                <a:gridCol w="1376146">
                  <a:extLst>
                    <a:ext uri="{9D8B030D-6E8A-4147-A177-3AD203B41FA5}">
                      <a16:colId xmlns:a16="http://schemas.microsoft.com/office/drawing/2014/main" val="2154390835"/>
                    </a:ext>
                  </a:extLst>
                </a:gridCol>
                <a:gridCol w="1376146">
                  <a:extLst>
                    <a:ext uri="{9D8B030D-6E8A-4147-A177-3AD203B41FA5}">
                      <a16:colId xmlns:a16="http://schemas.microsoft.com/office/drawing/2014/main" val="45570911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같은 </a:t>
                      </a:r>
                      <a:r>
                        <a:rPr kumimoji="1" lang="ko-KR" altLang="en-US" sz="18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나이대</a:t>
                      </a: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교인들과의 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교제 </a:t>
                      </a:r>
                      <a:r>
                        <a:rPr kumimoji="1" lang="en-US" altLang="ko-KR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 </a:t>
                      </a: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소그룹 활동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여가 시간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활용을 위한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프로그램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제공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목회자의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관심과 연락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교회에 도움이 되는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활동</a:t>
                      </a:r>
                      <a:r>
                        <a:rPr kumimoji="1" lang="en-US" altLang="ko-KR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</a:t>
                      </a: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사역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기회 부여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사회에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도움이 되는  활동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기회 제공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소그룹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리더의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관심과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연락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성경 공부</a:t>
                      </a:r>
                      <a:endParaRPr kumimoji="1" lang="en-US" altLang="ko-KR" sz="1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fontAlgn="b">
                        <a:lnSpc>
                          <a:spcPct val="110000"/>
                        </a:lnSpc>
                      </a:pP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기회 제공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48ECC27-2631-C601-F7C8-ACA6A23B78EC}"/>
              </a:ext>
            </a:extLst>
          </p:cNvPr>
          <p:cNvSpPr txBox="1"/>
          <p:nvPr/>
        </p:nvSpPr>
        <p:spPr>
          <a:xfrm>
            <a:off x="1616982" y="1497822"/>
            <a:ext cx="4287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그림</a:t>
            </a:r>
            <a:r>
              <a:rPr lang="en-US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 </a:t>
            </a:r>
            <a:r>
              <a:rPr lang="ko-KR" altLang="en-US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고령 교인이 교회에 바라는 점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5196" y="5757472"/>
            <a:ext cx="7475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*</a:t>
            </a:r>
            <a:r>
              <a:rPr lang="ko-KR" altLang="en-US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출처</a:t>
            </a:r>
            <a:r>
              <a:rPr lang="en-US" altLang="ko-KR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12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미래목회와말씀연구원〮아드폰테스〮목회데이터연구소</a:t>
            </a:r>
            <a:r>
              <a:rPr lang="en-US" altLang="ko-KR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’</a:t>
            </a:r>
            <a:r>
              <a:rPr lang="ko-KR" altLang="en-US" sz="12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고령교인의</a:t>
            </a:r>
            <a:r>
              <a:rPr lang="ko-KR" altLang="en-US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신앙생활 및 의식에 대한 조사</a:t>
            </a:r>
            <a:r>
              <a:rPr lang="en-US" altLang="ko-KR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’</a:t>
            </a:r>
          </a:p>
          <a:p>
            <a:r>
              <a:rPr lang="en-US" altLang="ko-KR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     (</a:t>
            </a:r>
            <a:r>
              <a:rPr lang="ko-KR" altLang="en-US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만</a:t>
            </a:r>
            <a:r>
              <a:rPr lang="en-US" altLang="ko-KR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65</a:t>
            </a:r>
            <a:r>
              <a:rPr lang="ko-KR" altLang="en-US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세 이상 교회 출석 개신교인 </a:t>
            </a:r>
            <a:r>
              <a:rPr lang="en-US" altLang="ko-KR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2045</a:t>
            </a:r>
            <a:r>
              <a:rPr lang="ko-KR" altLang="en-US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명</a:t>
            </a:r>
            <a:r>
              <a:rPr lang="en-US" altLang="ko-KR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온라인 조사와 </a:t>
            </a:r>
            <a:r>
              <a:rPr lang="ko-KR" altLang="en-US" sz="12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자기기입식</a:t>
            </a:r>
            <a:r>
              <a:rPr lang="ko-KR" altLang="en-US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조사 병행</a:t>
            </a:r>
            <a:r>
              <a:rPr lang="en-US" altLang="ko-KR" sz="12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2022. 05.18~06.28)</a:t>
            </a:r>
            <a:endParaRPr lang="ko-KR" altLang="en-US" sz="12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9A322-ADC3-CF8E-19EC-20755C0318FC}"/>
              </a:ext>
            </a:extLst>
          </p:cNvPr>
          <p:cNvSpPr txBox="1"/>
          <p:nvPr/>
        </p:nvSpPr>
        <p:spPr>
          <a:xfrm>
            <a:off x="1877507" y="691549"/>
            <a:ext cx="8839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kern="1200" dirty="0">
                <a:latin typeface="+mn-lt"/>
                <a:ea typeface="+mn-ea"/>
                <a:cs typeface="+mn-cs"/>
              </a:rPr>
              <a:t>고령 교인 신앙 특징  </a:t>
            </a:r>
            <a:r>
              <a:rPr lang="en-US" altLang="ko-KR" sz="3200" b="1" kern="1200" dirty="0">
                <a:latin typeface="+mn-lt"/>
                <a:ea typeface="+mn-ea"/>
                <a:cs typeface="+mn-cs"/>
              </a:rPr>
              <a:t>-</a:t>
            </a:r>
            <a:r>
              <a:rPr lang="en-US" altLang="ko-KR" sz="3200" b="1" kern="1200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ko-KR" altLang="en-US" sz="3200" b="1" kern="1200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다양한 </a:t>
            </a:r>
            <a:r>
              <a:rPr lang="en-US" altLang="ko-KR" sz="3200" b="1" kern="1200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Activity </a:t>
            </a:r>
            <a:r>
              <a:rPr lang="ko-KR" altLang="en-US" sz="3200" b="1" kern="1200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욕구</a:t>
            </a:r>
            <a:endParaRPr lang="ko-KR" altLang="en-US" sz="3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0179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516AB7-62C0-6439-1D67-E23CA8E140A9}"/>
              </a:ext>
            </a:extLst>
          </p:cNvPr>
          <p:cNvSpPr txBox="1"/>
          <p:nvPr/>
        </p:nvSpPr>
        <p:spPr>
          <a:xfrm>
            <a:off x="1346291" y="5807447"/>
            <a:ext cx="10297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ko-KR" altLang="en-US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미래목회와말씀연구원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ko-KR" altLang="en-US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아드폰테스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‘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고령 기독교인 인식 조사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’, </a:t>
            </a:r>
          </a:p>
          <a:p>
            <a:pPr lvl="0"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</a:t>
            </a:r>
            <a:r>
              <a:rPr lang="en-US" altLang="ko-KR" sz="1300" dirty="0"/>
              <a:t>, 65</a:t>
            </a:r>
            <a:r>
              <a:rPr lang="ko-KR" altLang="en-US" sz="1300" dirty="0"/>
              <a:t>세 이상 고령층 </a:t>
            </a:r>
            <a:r>
              <a:rPr lang="en-US" altLang="ko-KR" sz="1300" dirty="0"/>
              <a:t>2045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</a:t>
            </a:r>
            <a:r>
              <a:rPr lang="en-US" altLang="ko-KR" sz="1300" dirty="0"/>
              <a:t>/</a:t>
            </a:r>
            <a:r>
              <a:rPr lang="ko-KR" altLang="en-US" sz="1300" dirty="0" err="1"/>
              <a:t>자기기입식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2022.05.18~06.16,</a:t>
            </a:r>
            <a:r>
              <a:rPr lang="en-US" altLang="ko-KR" sz="1300" dirty="0"/>
              <a:t> )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312747F7-ED22-789C-8102-571D3643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54" y="544287"/>
            <a:ext cx="8830000" cy="8924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ko-KR" altLang="en-US" sz="3200" b="1" dirty="0">
                <a:latin typeface="+mn-lt"/>
              </a:rPr>
              <a:t>고령 교인 신앙 특징 </a:t>
            </a:r>
            <a:r>
              <a:rPr lang="en-US" altLang="ko-KR" sz="3200" b="1" dirty="0">
                <a:latin typeface="+mn-lt"/>
              </a:rPr>
              <a:t>– </a:t>
            </a:r>
            <a:r>
              <a:rPr lang="en-US" altLang="ko-KR" sz="3200" b="1" dirty="0">
                <a:solidFill>
                  <a:srgbClr val="0066FF"/>
                </a:solidFill>
                <a:latin typeface="+mn-lt"/>
              </a:rPr>
              <a:t>2)</a:t>
            </a:r>
            <a:r>
              <a:rPr lang="en-US" altLang="ko-KR" sz="3200" b="1" dirty="0">
                <a:latin typeface="+mn-lt"/>
              </a:rPr>
              <a:t> </a:t>
            </a:r>
            <a:r>
              <a:rPr lang="ko-KR" altLang="en-US" sz="3200" b="1" dirty="0">
                <a:solidFill>
                  <a:srgbClr val="0066FF"/>
                </a:solidFill>
                <a:latin typeface="+mn-lt"/>
              </a:rPr>
              <a:t>목회자 영향력 큼</a:t>
            </a:r>
            <a:r>
              <a:rPr lang="en-US" altLang="ko-KR" sz="3200" b="1" dirty="0">
                <a:solidFill>
                  <a:srgbClr val="0066FF"/>
                </a:solidFill>
                <a:latin typeface="+mn-lt"/>
              </a:rPr>
              <a:t>!</a:t>
            </a:r>
            <a:endParaRPr lang="ko-KR" altLang="en-US" sz="3200" b="1" dirty="0">
              <a:solidFill>
                <a:srgbClr val="0066FF"/>
              </a:solidFill>
              <a:latin typeface="+mn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4E21E3B-55D4-4527-784F-A5683EF34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4" y="1671188"/>
            <a:ext cx="9302523" cy="3783659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7BDBF1F-F018-C4FF-15AD-09F82979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38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326928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516AB7-62C0-6439-1D67-E23CA8E140A9}"/>
              </a:ext>
            </a:extLst>
          </p:cNvPr>
          <p:cNvSpPr txBox="1"/>
          <p:nvPr/>
        </p:nvSpPr>
        <p:spPr>
          <a:xfrm>
            <a:off x="1139054" y="5600030"/>
            <a:ext cx="7599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ko-KR" altLang="en-US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미래목회와말씀연구원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ko-KR" altLang="en-US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아드폰테스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‘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고령 기독교인 인식 조사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’, </a:t>
            </a:r>
          </a:p>
          <a:p>
            <a:pPr lvl="0"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</a:t>
            </a:r>
            <a:r>
              <a:rPr lang="en-US" altLang="ko-KR" sz="1300" dirty="0"/>
              <a:t>, 65</a:t>
            </a:r>
            <a:r>
              <a:rPr lang="ko-KR" altLang="en-US" sz="1300" dirty="0"/>
              <a:t>세 이상 고령층 </a:t>
            </a:r>
            <a:r>
              <a:rPr lang="en-US" altLang="ko-KR" sz="1300" dirty="0"/>
              <a:t>2045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</a:t>
            </a:r>
            <a:r>
              <a:rPr lang="en-US" altLang="ko-KR" sz="1300" dirty="0"/>
              <a:t>/</a:t>
            </a:r>
            <a:r>
              <a:rPr lang="ko-KR" altLang="en-US" sz="1300" dirty="0" err="1"/>
              <a:t>자기기입식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2022.05.18~06.16,</a:t>
            </a:r>
            <a:r>
              <a:rPr lang="en-US" altLang="ko-KR" sz="1300" dirty="0"/>
              <a:t> 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3E32D5A-275B-E1E9-3E70-E5D7CF1B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68" y="1547307"/>
            <a:ext cx="6559323" cy="3763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2532A0-9CA9-BE4A-DC09-5BBB0D3FC593}"/>
              </a:ext>
            </a:extLst>
          </p:cNvPr>
          <p:cNvSpPr txBox="1"/>
          <p:nvPr/>
        </p:nvSpPr>
        <p:spPr>
          <a:xfrm>
            <a:off x="1138141" y="605382"/>
            <a:ext cx="7324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kern="1200" dirty="0">
                <a:latin typeface="+mn-lt"/>
                <a:ea typeface="+mn-ea"/>
                <a:cs typeface="+mn-cs"/>
              </a:rPr>
              <a:t>고령 교인 신앙 특징  </a:t>
            </a:r>
            <a:r>
              <a:rPr lang="en-US" altLang="ko-KR" sz="3200" b="1" dirty="0">
                <a:solidFill>
                  <a:srgbClr val="0066FF"/>
                </a:solidFill>
              </a:rPr>
              <a:t>3</a:t>
            </a:r>
            <a:r>
              <a:rPr lang="en-US" altLang="ko-KR" sz="3200" b="1" kern="1200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3200" b="1" dirty="0">
                <a:solidFill>
                  <a:srgbClr val="0066FF"/>
                </a:solidFill>
              </a:rPr>
              <a:t>사역하고 싶다</a:t>
            </a:r>
            <a:endParaRPr lang="ko-KR" altLang="en-US" sz="3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6A9D2A-C740-616B-EFCF-85273D1A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39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50047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전 세계에서 가장 낮은 출산율"/>
          <p:cNvSpPr txBox="1">
            <a:spLocks noGrp="1"/>
          </p:cNvSpPr>
          <p:nvPr>
            <p:ph type="ctrTitle"/>
          </p:nvPr>
        </p:nvSpPr>
        <p:spPr>
          <a:xfrm>
            <a:off x="3744408" y="1615203"/>
            <a:ext cx="4824826" cy="2146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4400" b="1" dirty="0">
                <a:latin typeface="+mn-lt"/>
                <a:ea typeface="맑은 고딕"/>
              </a:rPr>
              <a:t>코로나</a:t>
            </a:r>
            <a:r>
              <a:rPr lang="en-US" altLang="ko-KR" sz="4400" b="1" dirty="0">
                <a:latin typeface="+mn-lt"/>
                <a:ea typeface="맑은 고딕"/>
              </a:rPr>
              <a:t>19 </a:t>
            </a:r>
            <a:r>
              <a:rPr lang="ko-KR" altLang="en-US" sz="4400" b="1" dirty="0">
                <a:latin typeface="+mn-lt"/>
                <a:ea typeface="맑은 고딕"/>
              </a:rPr>
              <a:t>이후 </a:t>
            </a:r>
            <a:br>
              <a:rPr lang="en-US" altLang="ko-KR" sz="4400" b="1" dirty="0">
                <a:latin typeface="+mn-lt"/>
                <a:ea typeface="맑은 고딕"/>
              </a:rPr>
            </a:br>
            <a:r>
              <a:rPr lang="ko-KR" altLang="en-US" sz="4400" b="1" dirty="0">
                <a:latin typeface="+mn-lt"/>
                <a:ea typeface="맑은 고딕"/>
              </a:rPr>
              <a:t>한국교회 변화</a:t>
            </a:r>
            <a:endParaRPr lang="ko-KR" altLang="en-US" sz="36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3544F5-3F6C-7F47-B4E9-5D0B83276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 smtClean="0"/>
              <a:pPr lvl="0">
                <a:defRPr/>
              </a:pPr>
              <a:t>4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6CCE719-3BC4-4F06-B7E3-A53FF7016DD8}"/>
              </a:ext>
            </a:extLst>
          </p:cNvPr>
          <p:cNvSpPr/>
          <p:nvPr/>
        </p:nvSpPr>
        <p:spPr>
          <a:xfrm>
            <a:off x="2679690" y="1357108"/>
            <a:ext cx="7315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1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</p:spTree>
    <p:extLst>
      <p:ext uri="{BB962C8B-B14F-4D97-AF65-F5344CB8AC3E}">
        <p14:creationId xmlns:p14="http://schemas.microsoft.com/office/powerpoint/2010/main" val="142855992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516AB7-62C0-6439-1D67-E23CA8E140A9}"/>
              </a:ext>
            </a:extLst>
          </p:cNvPr>
          <p:cNvSpPr txBox="1"/>
          <p:nvPr/>
        </p:nvSpPr>
        <p:spPr>
          <a:xfrm>
            <a:off x="1139054" y="5600030"/>
            <a:ext cx="7599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ko-KR" altLang="en-US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미래목회와말씀연구원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ko-KR" altLang="en-US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아드폰테스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‘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고령 기독교인 인식 조사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’, </a:t>
            </a:r>
          </a:p>
          <a:p>
            <a:pPr lvl="0"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</a:t>
            </a:r>
            <a:r>
              <a:rPr lang="en-US" altLang="ko-KR" sz="1300" dirty="0"/>
              <a:t>, 65</a:t>
            </a:r>
            <a:r>
              <a:rPr lang="ko-KR" altLang="en-US" sz="1300" dirty="0"/>
              <a:t>세 이상 고령층 </a:t>
            </a:r>
            <a:r>
              <a:rPr lang="en-US" altLang="ko-KR" sz="1300" dirty="0"/>
              <a:t>2045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모바일</a:t>
            </a:r>
            <a:r>
              <a:rPr lang="en-US" altLang="ko-KR" sz="1300" dirty="0"/>
              <a:t>/</a:t>
            </a:r>
            <a:r>
              <a:rPr lang="ko-KR" altLang="en-US" sz="1300" dirty="0" err="1"/>
              <a:t>자기기입식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2022.05.18~06.16,</a:t>
            </a:r>
            <a:r>
              <a:rPr lang="en-US" altLang="ko-KR" sz="1300" dirty="0"/>
              <a:t> 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3E32D5A-275B-E1E9-3E70-E5D7CF1B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68" y="1547307"/>
            <a:ext cx="6559323" cy="3763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2532A0-9CA9-BE4A-DC09-5BBB0D3FC593}"/>
              </a:ext>
            </a:extLst>
          </p:cNvPr>
          <p:cNvSpPr txBox="1"/>
          <p:nvPr/>
        </p:nvSpPr>
        <p:spPr>
          <a:xfrm>
            <a:off x="1138141" y="605382"/>
            <a:ext cx="7324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kern="1200" dirty="0">
                <a:latin typeface="+mn-lt"/>
                <a:ea typeface="+mn-ea"/>
                <a:cs typeface="+mn-cs"/>
              </a:rPr>
              <a:t>고령 교인 신앙 특징  </a:t>
            </a:r>
            <a:r>
              <a:rPr lang="en-US" altLang="ko-KR" sz="3200" b="1" dirty="0">
                <a:solidFill>
                  <a:srgbClr val="0066FF"/>
                </a:solidFill>
              </a:rPr>
              <a:t>3</a:t>
            </a:r>
            <a:r>
              <a:rPr lang="en-US" altLang="ko-KR" sz="3200" b="1" kern="1200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3200" b="1" dirty="0">
                <a:solidFill>
                  <a:srgbClr val="0066FF"/>
                </a:solidFill>
              </a:rPr>
              <a:t>사역하고 싶다</a:t>
            </a:r>
            <a:endParaRPr lang="ko-KR" altLang="en-US" sz="3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6A9D2A-C740-616B-EFCF-85273D1A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40</a:t>
            </a:fld>
            <a:endParaRPr kumimoji="1" lang="x-none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30F77DD9-5F4F-0661-4630-E762DC08CFB8}"/>
              </a:ext>
            </a:extLst>
          </p:cNvPr>
          <p:cNvSpPr/>
          <p:nvPr/>
        </p:nvSpPr>
        <p:spPr>
          <a:xfrm>
            <a:off x="8325394" y="2281643"/>
            <a:ext cx="557348" cy="27954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EFA1F-7400-A022-ED48-B580FA8BE3EE}"/>
              </a:ext>
            </a:extLst>
          </p:cNvPr>
          <p:cNvSpPr txBox="1"/>
          <p:nvPr/>
        </p:nvSpPr>
        <p:spPr>
          <a:xfrm>
            <a:off x="9452499" y="2978331"/>
            <a:ext cx="17475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0066FF"/>
                </a:solidFill>
              </a:rPr>
              <a:t>여전히 </a:t>
            </a:r>
            <a:endParaRPr lang="en-US" altLang="ko-KR" sz="2800" b="1" dirty="0">
              <a:solidFill>
                <a:srgbClr val="0066FF"/>
              </a:solidFill>
            </a:endParaRPr>
          </a:p>
          <a:p>
            <a:pPr algn="ctr"/>
            <a:r>
              <a:rPr lang="ko-KR" altLang="en-US" sz="2800" b="1" dirty="0">
                <a:solidFill>
                  <a:srgbClr val="0066FF"/>
                </a:solidFill>
              </a:rPr>
              <a:t>현역이고 </a:t>
            </a:r>
            <a:endParaRPr lang="en-US" altLang="ko-KR" sz="2800" b="1" dirty="0">
              <a:solidFill>
                <a:srgbClr val="0066FF"/>
              </a:solidFill>
            </a:endParaRPr>
          </a:p>
          <a:p>
            <a:pPr algn="ctr"/>
            <a:r>
              <a:rPr lang="ko-KR" altLang="en-US" sz="2800" b="1" dirty="0">
                <a:solidFill>
                  <a:srgbClr val="0066FF"/>
                </a:solidFill>
              </a:rPr>
              <a:t>싶다</a:t>
            </a:r>
          </a:p>
        </p:txBody>
      </p:sp>
    </p:spTree>
    <p:extLst>
      <p:ext uri="{BB962C8B-B14F-4D97-AF65-F5344CB8AC3E}">
        <p14:creationId xmlns:p14="http://schemas.microsoft.com/office/powerpoint/2010/main" val="3336689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58A67-39F9-4018-B922-9103A5B958E7}"/>
              </a:ext>
            </a:extLst>
          </p:cNvPr>
          <p:cNvSpPr txBox="1"/>
          <p:nvPr/>
        </p:nvSpPr>
        <p:spPr>
          <a:xfrm>
            <a:off x="2347416" y="669744"/>
            <a:ext cx="7452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/>
              <a:t>연령별 교구 전환 사례</a:t>
            </a:r>
            <a:r>
              <a:rPr lang="en-US" altLang="ko-KR" sz="3600" b="1" dirty="0"/>
              <a:t>(</a:t>
            </a:r>
            <a:r>
              <a:rPr lang="ko-KR" altLang="en-US" sz="3600" b="1" dirty="0"/>
              <a:t>포항 </a:t>
            </a:r>
            <a:r>
              <a:rPr lang="en-US" altLang="ko-KR" sz="3600" b="1" dirty="0"/>
              <a:t>p</a:t>
            </a:r>
            <a:r>
              <a:rPr lang="ko-KR" altLang="en-US" sz="3600" b="1" dirty="0"/>
              <a:t>교회</a:t>
            </a:r>
            <a:r>
              <a:rPr lang="en-US" altLang="ko-KR" sz="3600" b="1" dirty="0"/>
              <a:t>)</a:t>
            </a:r>
            <a:endParaRPr lang="ko-KR" altLang="en-US" sz="3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A097A-DFF4-D75C-2C91-9CDE4F1BEE01}"/>
              </a:ext>
            </a:extLst>
          </p:cNvPr>
          <p:cNvSpPr txBox="1"/>
          <p:nvPr/>
        </p:nvSpPr>
        <p:spPr>
          <a:xfrm>
            <a:off x="8264434" y="1698719"/>
            <a:ext cx="3526972" cy="15332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sz="2000" dirty="0"/>
              <a:t>30+</a:t>
            </a:r>
            <a:r>
              <a:rPr lang="ko-KR" altLang="en-US" sz="2000" dirty="0"/>
              <a:t>의 성공</a:t>
            </a:r>
            <a:endParaRPr lang="en-US" altLang="ko-KR" sz="2000" dirty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sz="2000" dirty="0"/>
              <a:t>요한공동체 주일 예배보다 공동체 모임에 더 많은 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en-US" altLang="ko-KR" sz="2000" dirty="0"/>
              <a:t>   </a:t>
            </a:r>
            <a:r>
              <a:rPr lang="ko-KR" altLang="en-US" sz="2000" dirty="0"/>
              <a:t>인원 모임</a:t>
            </a:r>
          </a:p>
        </p:txBody>
      </p:sp>
      <p:pic>
        <p:nvPicPr>
          <p:cNvPr id="3" name="Picture 0">
            <a:extLst>
              <a:ext uri="{FF2B5EF4-FFF2-40B4-BE49-F238E27FC236}">
                <a16:creationId xmlns:a16="http://schemas.microsoft.com/office/drawing/2014/main" id="{B930E7B8-A8C1-7B20-9430-49B95914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54" y="1698719"/>
            <a:ext cx="7067960" cy="416637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95825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8748AC5-182A-48DA-899A-EBD0D9D1C8B7}"/>
              </a:ext>
            </a:extLst>
          </p:cNvPr>
          <p:cNvSpPr/>
          <p:nvPr/>
        </p:nvSpPr>
        <p:spPr>
          <a:xfrm>
            <a:off x="2366527" y="1600312"/>
            <a:ext cx="877555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530DC-DCE6-4CC2-A341-787D0F37FD57}"/>
              </a:ext>
            </a:extLst>
          </p:cNvPr>
          <p:cNvSpPr txBox="1"/>
          <p:nvPr/>
        </p:nvSpPr>
        <p:spPr>
          <a:xfrm>
            <a:off x="2804198" y="1892683"/>
            <a:ext cx="6635856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dirty="0"/>
              <a:t>교회 거버넌스</a:t>
            </a:r>
            <a:endParaRPr lang="en-US" altLang="ko-KR" sz="4400" b="1" dirty="0"/>
          </a:p>
          <a:p>
            <a:pPr algn="ctr">
              <a:lnSpc>
                <a:spcPct val="130000"/>
              </a:lnSpc>
            </a:pPr>
            <a:r>
              <a:rPr lang="en-US" altLang="ko-KR" sz="4400" b="1" dirty="0"/>
              <a:t>Bottom-up Community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1594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29" y="2176311"/>
            <a:ext cx="9079266" cy="3228550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6985904C-06C3-B7C1-483C-594B582452AC}"/>
              </a:ext>
            </a:extLst>
          </p:cNvPr>
          <p:cNvSpPr txBox="1">
            <a:spLocks/>
          </p:cNvSpPr>
          <p:nvPr/>
        </p:nvSpPr>
        <p:spPr>
          <a:xfrm>
            <a:off x="1056759" y="629309"/>
            <a:ext cx="10078482" cy="892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ko-KR" altLang="en-US" sz="3200" b="1" dirty="0">
                <a:latin typeface="+mn-lt"/>
              </a:rPr>
              <a:t>교인 스스로 바라보는 한국교회 이미지</a:t>
            </a:r>
            <a:endParaRPr lang="en-US" altLang="ko-KR" sz="3200" b="1" dirty="0">
              <a:latin typeface="+mn-lt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altLang="ko-KR" sz="3200" b="1" dirty="0">
                <a:latin typeface="+mn-lt"/>
              </a:rPr>
              <a:t>‘</a:t>
            </a:r>
            <a:r>
              <a:rPr lang="ko-KR" altLang="en-US" sz="3200" b="1" dirty="0">
                <a:latin typeface="+mn-lt"/>
              </a:rPr>
              <a:t>권위주의적</a:t>
            </a:r>
            <a:r>
              <a:rPr lang="en-US" altLang="ko-KR" sz="3200" b="1" dirty="0">
                <a:latin typeface="+mn-lt"/>
              </a:rPr>
              <a:t>, </a:t>
            </a:r>
            <a:r>
              <a:rPr lang="ko-KR" altLang="en-US" sz="3200" b="1" dirty="0">
                <a:latin typeface="+mn-lt"/>
              </a:rPr>
              <a:t>보수적</a:t>
            </a:r>
            <a:r>
              <a:rPr lang="en-US" altLang="ko-KR" sz="3200" b="1" dirty="0">
                <a:latin typeface="+mn-lt"/>
              </a:rPr>
              <a:t>’</a:t>
            </a:r>
            <a:endParaRPr lang="ko-KR" altLang="en-US" sz="3200" b="1" dirty="0">
              <a:latin typeface="+mn-lt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53" y="1989936"/>
            <a:ext cx="9079266" cy="32285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58981" y="5426289"/>
            <a:ext cx="9375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o-KR" altLang="en-US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출처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국민일보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사귐과 섬김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1400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개신교인의</a:t>
            </a:r>
            <a:r>
              <a:rPr lang="ko-KR" altLang="en-US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교회 인식조사’ 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전국 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r>
              <a:rPr lang="ko-KR" altLang="en-US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 이상 교회 출석 개신교인 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1000</a:t>
            </a:r>
            <a:r>
              <a:rPr lang="ko-KR" altLang="en-US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온라인조사</a:t>
            </a:r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algn="just" fontAlgn="base"/>
            <a:r>
              <a:rPr lang="en-US" altLang="ko-KR" sz="14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en-US" sz="1400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지앤컴리서치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2022.08.18.~24)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1884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3CE9716-ED89-772C-5F2B-334B7B93D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09" y="1797631"/>
            <a:ext cx="7928051" cy="392173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836564" y="5700029"/>
            <a:ext cx="7930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*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출처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z="1400" kern="0" dirty="0">
                <a:latin typeface="+mj-ea"/>
                <a:ea typeface="+mj-ea"/>
              </a:rPr>
              <a:t>국민일보</a:t>
            </a:r>
            <a:r>
              <a:rPr lang="en-US" altLang="ko-KR" sz="1400" kern="0" dirty="0">
                <a:latin typeface="+mj-ea"/>
                <a:ea typeface="+mj-ea"/>
              </a:rPr>
              <a:t>/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사귐과 섬김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, ‘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  <a:ea typeface="+mj-ea"/>
              </a:rPr>
              <a:t>개신교인의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 교회 인식조사’ </a:t>
            </a:r>
            <a:endParaRPr lang="en-US" altLang="ko-KR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         (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전국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19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세 이상 교회 출석 개신교인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1000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명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  <a:ea typeface="+mj-ea"/>
              </a:rPr>
              <a:t>온라인조사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400" kern="0" dirty="0" err="1">
                <a:solidFill>
                  <a:srgbClr val="000000"/>
                </a:solidFill>
                <a:latin typeface="+mj-ea"/>
                <a:ea typeface="+mj-ea"/>
              </a:rPr>
              <a:t>지앤컴리서치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, 2022.08.18.~24)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78323" y="1262265"/>
            <a:ext cx="89556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그림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다른 교회로 옮길 생각과 이유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교회 출석자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N=1,000, %)</a:t>
            </a:r>
            <a:endParaRPr lang="ko-KR" altLang="en-US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228" y="622608"/>
            <a:ext cx="991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젊은층의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 교회 이탈은 교회의 전통적인 문화 부적응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!</a:t>
            </a:r>
            <a:endParaRPr lang="ko-KR" altLang="en-US" sz="32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945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62FE12-04C5-C1AD-E75D-443A5390A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" y="2114168"/>
            <a:ext cx="9756781" cy="3852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857" y="377991"/>
            <a:ext cx="8937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교인들은 교회의 의사결정 프로세스에 대해 </a:t>
            </a:r>
            <a:endParaRPr lang="en-US" altLang="ko-KR" sz="32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맑은 고딕" panose="020B0503020000020004" pitchFamily="50" charset="-127"/>
            </a:endParaRPr>
          </a:p>
          <a:p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긍정적이지 않음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056122" y="1768971"/>
            <a:ext cx="8798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그림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교회 의사결정 만족도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참여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의견수렴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소통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kern="0" dirty="0" err="1">
                <a:solidFill>
                  <a:srgbClr val="000000"/>
                </a:solidFill>
                <a:latin typeface="+mj-ea"/>
                <a:ea typeface="+mj-ea"/>
              </a:rPr>
              <a:t>교회출석자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‘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매우 그렇다’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%)</a:t>
            </a:r>
            <a:endParaRPr lang="ko-KR" altLang="en-US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30507-BA25-67ED-96B3-5249ED3AE3E9}"/>
              </a:ext>
            </a:extLst>
          </p:cNvPr>
          <p:cNvSpPr txBox="1"/>
          <p:nvPr/>
        </p:nvSpPr>
        <p:spPr>
          <a:xfrm>
            <a:off x="1362238" y="5954943"/>
            <a:ext cx="8951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출처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ko-KR" altLang="en-US" sz="1300" kern="0" dirty="0">
                <a:solidFill>
                  <a:prstClr val="black"/>
                </a:solidFill>
              </a:rPr>
              <a:t>목회데이터연구소</a:t>
            </a:r>
            <a:r>
              <a:rPr lang="en-US" altLang="ko-KR" sz="1300" kern="0" dirty="0">
                <a:solidFill>
                  <a:prstClr val="black"/>
                </a:solidFill>
              </a:rPr>
              <a:t>, ‘</a:t>
            </a:r>
            <a:r>
              <a:rPr lang="ko-KR" altLang="en-US" sz="1300" kern="0" dirty="0">
                <a:solidFill>
                  <a:prstClr val="black"/>
                </a:solidFill>
              </a:rPr>
              <a:t>한국교회 트렌드 </a:t>
            </a:r>
            <a:r>
              <a:rPr lang="en-US" altLang="ko-KR" sz="1300" kern="0" dirty="0">
                <a:solidFill>
                  <a:prstClr val="black"/>
                </a:solidFill>
              </a:rPr>
              <a:t>2024 </a:t>
            </a:r>
            <a:r>
              <a:rPr lang="ko-KR" altLang="en-US" sz="1300" kern="0" dirty="0">
                <a:solidFill>
                  <a:prstClr val="black"/>
                </a:solidFill>
              </a:rPr>
              <a:t>조사</a:t>
            </a:r>
            <a:r>
              <a:rPr lang="en-US" altLang="ko-KR" sz="1300" kern="0" dirty="0">
                <a:solidFill>
                  <a:prstClr val="black"/>
                </a:solidFill>
              </a:rPr>
              <a:t>(</a:t>
            </a:r>
            <a:r>
              <a:rPr lang="ko-KR" altLang="en-US" sz="1300" kern="0" dirty="0">
                <a:solidFill>
                  <a:prstClr val="black"/>
                </a:solidFill>
              </a:rPr>
              <a:t>개신교인 대상</a:t>
            </a:r>
            <a:r>
              <a:rPr lang="en-US" altLang="ko-KR" sz="1300" kern="0" dirty="0">
                <a:solidFill>
                  <a:prstClr val="black"/>
                </a:solidFill>
              </a:rPr>
              <a:t>)’</a:t>
            </a:r>
          </a:p>
          <a:p>
            <a:pPr fontAlgn="base" latinLnBrk="0">
              <a:defRPr/>
            </a:pPr>
            <a:r>
              <a:rPr lang="en-US" altLang="ko-KR" sz="1300" kern="0" dirty="0">
                <a:solidFill>
                  <a:prstClr val="black"/>
                </a:solidFill>
              </a:rPr>
              <a:t>              </a:t>
            </a:r>
            <a:r>
              <a:rPr lang="en-US" altLang="ko-KR" sz="1300" dirty="0"/>
              <a:t>(</a:t>
            </a:r>
            <a:r>
              <a:rPr lang="ko-KR" altLang="en-US" sz="1300" dirty="0"/>
              <a:t>전국 만</a:t>
            </a:r>
            <a:r>
              <a:rPr lang="en-US" altLang="ko-KR" sz="1300" dirty="0"/>
              <a:t>19</a:t>
            </a:r>
            <a:r>
              <a:rPr lang="ko-KR" altLang="en-US" sz="1300" dirty="0"/>
              <a:t>세 이상 개신교인</a:t>
            </a:r>
            <a:r>
              <a:rPr lang="en-US" altLang="ko-KR" sz="1300" dirty="0"/>
              <a:t>, 2000</a:t>
            </a:r>
            <a:r>
              <a:rPr lang="ko-KR" altLang="en-US" sz="1300" dirty="0"/>
              <a:t>명</a:t>
            </a:r>
            <a:r>
              <a:rPr lang="en-US" altLang="ko-KR" sz="1300" dirty="0"/>
              <a:t>, </a:t>
            </a:r>
            <a:r>
              <a:rPr lang="ko-KR" altLang="en-US" sz="1300" dirty="0"/>
              <a:t>온라인조사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지앤컴리서치</a:t>
            </a:r>
            <a:r>
              <a:rPr lang="en-US" altLang="ko-KR" sz="1300" dirty="0"/>
              <a:t>, 2023.05.12~31)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0812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02734" y="431678"/>
            <a:ext cx="91906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현재의 한국 사회 문화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-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공정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소통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수평적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참여적으로 바뀌고 있음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현재의 교회 문화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-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위계적 서열화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권위주의적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투명하지 않은 의사결정 구조에 머무르고 있음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거버넌스 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: ‘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배를 조종하다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’  ('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좋은 의사결정 시스템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＇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을 말함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algn="just" fontAlgn="base"/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              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배가 나아가려면 선장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소수가 아닌 선원 등 수많은 사람의 힘이 필요</a:t>
            </a:r>
            <a:endParaRPr lang="en-US" altLang="ko-KR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/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              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모든 구성원이 의사결정 과정에 참여하고 협력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소통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!</a:t>
            </a:r>
          </a:p>
          <a:p>
            <a:r>
              <a:rPr lang="ko-KR" altLang="en-US" dirty="0">
                <a:solidFill>
                  <a:srgbClr val="0000FF"/>
                </a:solidFill>
              </a:rPr>
              <a:t>                  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교회 의사결정기구에 각 세대별 대표자 참여 </a:t>
            </a:r>
            <a:r>
              <a:rPr lang="en-US" altLang="ko-KR" dirty="0">
                <a:solidFill>
                  <a:srgbClr val="0000FF"/>
                </a:solidFill>
              </a:rPr>
              <a:t>“</a:t>
            </a:r>
            <a:r>
              <a:rPr lang="ko-KR" altLang="en-US" dirty="0">
                <a:solidFill>
                  <a:srgbClr val="0000FF"/>
                </a:solidFill>
              </a:rPr>
              <a:t>필요하다</a:t>
            </a:r>
            <a:r>
              <a:rPr lang="en-US" altLang="ko-KR" dirty="0">
                <a:solidFill>
                  <a:srgbClr val="0000FF"/>
                </a:solidFill>
              </a:rPr>
              <a:t>”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교인 </a:t>
            </a:r>
            <a:r>
              <a:rPr lang="en-US" altLang="ko-KR" dirty="0">
                <a:solidFill>
                  <a:srgbClr val="0000FF"/>
                </a:solidFill>
              </a:rPr>
              <a:t>84% </a:t>
            </a:r>
            <a:r>
              <a:rPr lang="ko-KR" altLang="en-US" dirty="0">
                <a:solidFill>
                  <a:srgbClr val="0000FF"/>
                </a:solidFill>
              </a:rPr>
              <a:t>동의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endParaRPr lang="ko-KR" altLang="en-US" dirty="0">
              <a:solidFill>
                <a:srgbClr val="0000FF"/>
              </a:solidFill>
            </a:endParaRPr>
          </a:p>
          <a:p>
            <a:pPr algn="just" fontAlgn="base"/>
            <a:endParaRPr lang="en-US" altLang="ko-KR" kern="0" dirty="0">
              <a:solidFill>
                <a:srgbClr val="000000"/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 algn="just" fontAlgn="base"/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예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구찌 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: 30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대 이하 직원으로 구성된 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‘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섀도 </a:t>
            </a:r>
            <a:r>
              <a:rPr lang="ko-KR" altLang="en-US" kern="0" dirty="0" err="1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커미티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’(Shadow Committee),</a:t>
            </a:r>
          </a:p>
          <a:p>
            <a:pPr algn="just" fontAlgn="base"/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             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즉 그림자 임원회의 운영 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--&gt; 50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  <a:sym typeface="Wingdings" panose="05000000000000000000" pitchFamily="2" charset="2"/>
              </a:rPr>
              <a:t>대 임원회의 결정 주제를 다시 논의함</a:t>
            </a:r>
            <a:endParaRPr lang="ko-KR" altLang="en-US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7" name="순서도: 병합 6">
            <a:extLst>
              <a:ext uri="{FF2B5EF4-FFF2-40B4-BE49-F238E27FC236}">
                <a16:creationId xmlns:a16="http://schemas.microsoft.com/office/drawing/2014/main" id="{597AEE97-7100-E632-C8D6-411FB8804A0D}"/>
              </a:ext>
            </a:extLst>
          </p:cNvPr>
          <p:cNvSpPr/>
          <p:nvPr/>
        </p:nvSpPr>
        <p:spPr>
          <a:xfrm>
            <a:off x="2359854" y="4306769"/>
            <a:ext cx="5512526" cy="461554"/>
          </a:xfrm>
          <a:prstGeom prst="flowChartMerg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5EE32-B33C-6395-64C8-AAA8BC852805}"/>
              </a:ext>
            </a:extLst>
          </p:cNvPr>
          <p:cNvSpPr txBox="1"/>
          <p:nvPr/>
        </p:nvSpPr>
        <p:spPr>
          <a:xfrm>
            <a:off x="2330598" y="4941651"/>
            <a:ext cx="6019597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/>
              <a:t>위계적 문화 개선 </a:t>
            </a:r>
            <a:r>
              <a:rPr lang="en-US" altLang="ko-KR" dirty="0"/>
              <a:t>(</a:t>
            </a:r>
            <a:r>
              <a:rPr lang="ko-KR" altLang="en-US" dirty="0" err="1"/>
              <a:t>당회</a:t>
            </a:r>
            <a:r>
              <a:rPr lang="en-US" altLang="ko-KR" dirty="0"/>
              <a:t>/</a:t>
            </a:r>
            <a:r>
              <a:rPr lang="ko-KR" altLang="en-US" dirty="0"/>
              <a:t>의사결정기구의 민주적 운영</a:t>
            </a:r>
            <a:r>
              <a:rPr lang="en-US" altLang="ko-KR" dirty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ko-KR" altLang="en-US" dirty="0"/>
              <a:t>의사결정의 투명성과 소통 채널 </a:t>
            </a:r>
            <a:endParaRPr lang="en-US" altLang="ko-KR" dirty="0"/>
          </a:p>
          <a:p>
            <a:pPr marL="342900" indent="-342900">
              <a:buFontTx/>
              <a:buAutoNum type="arabicPeriod"/>
            </a:pPr>
            <a:r>
              <a:rPr lang="ko-KR" altLang="en-US" dirty="0"/>
              <a:t>주기적인 평가가 피드백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교인의 전문성 활용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여성</a:t>
            </a:r>
            <a:r>
              <a:rPr lang="en-US" altLang="ko-KR" dirty="0"/>
              <a:t>, </a:t>
            </a:r>
            <a:r>
              <a:rPr lang="ko-KR" altLang="en-US" dirty="0"/>
              <a:t>청년 참여 기회 마련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69586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334D038-9717-4CC5-87FC-C2C8F319AAA2}"/>
              </a:ext>
            </a:extLst>
          </p:cNvPr>
          <p:cNvSpPr/>
          <p:nvPr/>
        </p:nvSpPr>
        <p:spPr>
          <a:xfrm>
            <a:off x="2846016" y="1980121"/>
            <a:ext cx="994463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Arial" panose="020B0604020202020204" pitchFamily="34" charset="0"/>
                <a:ea typeface="맑은 고딕"/>
                <a:sym typeface="Noto Sans CJK KR Bold"/>
              </a:rPr>
              <a:t>7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05EEA-3536-48C8-BD3B-85A3BCB86C3F}"/>
              </a:ext>
            </a:extLst>
          </p:cNvPr>
          <p:cNvSpPr txBox="1"/>
          <p:nvPr/>
        </p:nvSpPr>
        <p:spPr>
          <a:xfrm>
            <a:off x="4167308" y="2272449"/>
            <a:ext cx="3504486" cy="875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dirty="0"/>
              <a:t>마무리하며</a:t>
            </a:r>
            <a:r>
              <a:rPr lang="en-US" altLang="ko-KR" sz="4400" b="1" dirty="0"/>
              <a:t>…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091412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3544F5-3F6C-7F47-B4E9-5D0B83276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 smtClean="0"/>
              <a:pPr lvl="0">
                <a:defRPr/>
              </a:pPr>
              <a:t>48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CE69A-35DC-3B09-57C5-EBCFF8AD880E}"/>
              </a:ext>
            </a:extLst>
          </p:cNvPr>
          <p:cNvSpPr txBox="1"/>
          <p:nvPr/>
        </p:nvSpPr>
        <p:spPr>
          <a:xfrm>
            <a:off x="985046" y="367574"/>
            <a:ext cx="10433957" cy="58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             교회 </a:t>
            </a:r>
            <a:r>
              <a:rPr lang="ko-KR" altLang="en-US" sz="3200" b="1" kern="0" dirty="0">
                <a:solidFill>
                  <a:srgbClr val="000000"/>
                </a:solidFill>
                <a:latin typeface="+mj-ea"/>
                <a:ea typeface="+mj-ea"/>
              </a:rPr>
              <a:t>수축시대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대응 전략</a:t>
            </a:r>
            <a:endParaRPr lang="en-US" altLang="ko-KR" sz="32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just" fontAlgn="base">
              <a:lnSpc>
                <a:spcPct val="200000"/>
              </a:lnSpc>
            </a:pPr>
            <a:r>
              <a:rPr lang="en-US" altLang="ko-KR" sz="2800" b="1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1. </a:t>
            </a:r>
            <a:r>
              <a:rPr lang="ko-KR" altLang="en-US" sz="2800" b="1" u="sng" kern="0" dirty="0">
                <a:solidFill>
                  <a:srgbClr val="0066FF"/>
                </a:solidFill>
                <a:latin typeface="+mj-ea"/>
              </a:rPr>
              <a:t>패러다임 </a:t>
            </a:r>
            <a:r>
              <a:rPr lang="ko-KR" altLang="en-US" sz="2800" b="1" u="sng" kern="0" dirty="0" err="1">
                <a:solidFill>
                  <a:srgbClr val="0066FF"/>
                </a:solidFill>
                <a:latin typeface="+mj-ea"/>
              </a:rPr>
              <a:t>쉬프트</a:t>
            </a:r>
            <a:r>
              <a:rPr lang="ko-KR" altLang="en-US" sz="2800" b="1" u="sng" kern="0" dirty="0">
                <a:solidFill>
                  <a:srgbClr val="0066FF"/>
                </a:solidFill>
                <a:latin typeface="+mj-ea"/>
              </a:rPr>
              <a:t> </a:t>
            </a:r>
            <a:r>
              <a:rPr lang="ko-KR" altLang="en-US" sz="2800" b="1" u="sng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 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- </a:t>
            </a:r>
            <a:r>
              <a:rPr lang="ko-KR" altLang="en-US" sz="2400" kern="0" dirty="0">
                <a:solidFill>
                  <a:srgbClr val="000000"/>
                </a:solidFill>
                <a:latin typeface="+mj-ea"/>
              </a:rPr>
              <a:t>게임의 ‘판’ 바뀌었다는 것을 인정</a:t>
            </a:r>
            <a:r>
              <a:rPr lang="en-US" altLang="ko-KR" sz="2400" kern="0" dirty="0">
                <a:solidFill>
                  <a:srgbClr val="000000"/>
                </a:solidFill>
                <a:latin typeface="+mj-ea"/>
              </a:rPr>
              <a:t>(</a:t>
            </a:r>
            <a:r>
              <a:rPr lang="ko-KR" altLang="en-US" sz="2400" kern="0" dirty="0">
                <a:solidFill>
                  <a:srgbClr val="000000"/>
                </a:solidFill>
                <a:latin typeface="+mj-ea"/>
              </a:rPr>
              <a:t>전환 </a:t>
            </a:r>
            <a:r>
              <a:rPr lang="en-US" altLang="ko-KR" sz="2400" kern="0" dirty="0">
                <a:solidFill>
                  <a:srgbClr val="000000"/>
                </a:solidFill>
                <a:latin typeface="+mj-ea"/>
              </a:rPr>
              <a:t>: Transmission)</a:t>
            </a:r>
            <a:r>
              <a:rPr lang="ko-KR" altLang="en-US" sz="2400" kern="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50000"/>
              </a:lnSpc>
            </a:pPr>
            <a:endParaRPr lang="en-US" altLang="ko-KR" sz="2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b="1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2. </a:t>
            </a:r>
            <a:r>
              <a:rPr lang="ko-KR" altLang="en-US" sz="2800" b="1" u="sng" kern="0" spc="0" dirty="0">
                <a:solidFill>
                  <a:srgbClr val="0066FF"/>
                </a:solidFill>
                <a:effectLst/>
                <a:latin typeface="+mj-ea"/>
                <a:ea typeface="+mj-ea"/>
              </a:rPr>
              <a:t>미래에 집중</a:t>
            </a: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-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모든 의사 결정은 미래 변화를 전제로 한다</a:t>
            </a: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  -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멀리보는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새가 독식한다 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kern="0" dirty="0">
                <a:solidFill>
                  <a:srgbClr val="000000"/>
                </a:solidFill>
                <a:latin typeface="+mj-ea"/>
                <a:ea typeface="+mj-ea"/>
              </a:rPr>
              <a:t>    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지금까지는 일찍 일어나는 새가 먹이를 많이 먹는 시대였지만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 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lvl="0" algn="just" fontAlgn="base">
              <a:lnSpc>
                <a:spcPct val="150000"/>
              </a:lnSpc>
            </a:pPr>
            <a:endParaRPr lang="ko-KR" altLang="en-US" sz="2400" kern="0" dirty="0">
              <a:solidFill>
                <a:srgbClr val="00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4915143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86CB4B4D-7CA3-9044-876B-883B54F8677D}" type="slidenum">
              <a:rPr lang="ko-KR" altLang="en-US" smtClean="0"/>
              <a:pPr lvl="0">
                <a:defRPr/>
              </a:pPr>
              <a:t>49</a:t>
            </a:fld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1ADEB-26EF-42AE-ACDE-360A02AB2AA9}"/>
              </a:ext>
            </a:extLst>
          </p:cNvPr>
          <p:cNvSpPr txBox="1"/>
          <p:nvPr/>
        </p:nvSpPr>
        <p:spPr>
          <a:xfrm>
            <a:off x="705238" y="1426706"/>
            <a:ext cx="4807288" cy="4434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ko-KR" sz="2400" b="1" i="0" dirty="0">
                <a:solidFill>
                  <a:srgbClr val="000000"/>
                </a:solidFill>
                <a:effectLst/>
                <a:latin typeface="NanumGothic"/>
              </a:rPr>
              <a:t>&lt;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NanumGothic"/>
              </a:rPr>
              <a:t>잠언 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NanumGothic"/>
              </a:rPr>
              <a:t>24:6&gt; </a:t>
            </a:r>
          </a:p>
          <a:p>
            <a:pPr algn="ctr">
              <a:lnSpc>
                <a:spcPts val="3800"/>
              </a:lnSpc>
            </a:pPr>
            <a:r>
              <a:rPr lang="ko-KR" altLang="en-US" sz="2400" b="1" i="0" dirty="0">
                <a:solidFill>
                  <a:srgbClr val="000000"/>
                </a:solidFill>
                <a:effectLst/>
                <a:latin typeface="NanumGothic"/>
              </a:rPr>
              <a:t>너는 전략으로 싸우라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NanumGothic"/>
              </a:rPr>
              <a:t>.</a:t>
            </a:r>
          </a:p>
          <a:p>
            <a:pPr algn="ctr">
              <a:lnSpc>
                <a:spcPts val="3800"/>
              </a:lnSpc>
            </a:pPr>
            <a:r>
              <a:rPr lang="ko-KR" altLang="en-US" sz="2400" b="1" i="0" dirty="0">
                <a:solidFill>
                  <a:srgbClr val="000000"/>
                </a:solidFill>
                <a:effectLst/>
                <a:latin typeface="NanumGothic"/>
              </a:rPr>
              <a:t>승리는 지략이 많음에 </a:t>
            </a:r>
            <a:endParaRPr lang="en-US" altLang="ko-KR" sz="2400" b="1" i="0" dirty="0">
              <a:solidFill>
                <a:srgbClr val="000000"/>
              </a:solidFill>
              <a:effectLst/>
              <a:latin typeface="NanumGothic"/>
            </a:endParaRPr>
          </a:p>
          <a:p>
            <a:pPr algn="ctr">
              <a:lnSpc>
                <a:spcPts val="3800"/>
              </a:lnSpc>
            </a:pPr>
            <a:r>
              <a:rPr lang="ko-KR" altLang="en-US" sz="2400" b="1" i="0" dirty="0" err="1">
                <a:solidFill>
                  <a:srgbClr val="000000"/>
                </a:solidFill>
                <a:effectLst/>
                <a:latin typeface="NanumGothic"/>
              </a:rPr>
              <a:t>있느니라</a:t>
            </a:r>
            <a:r>
              <a:rPr lang="en-US" altLang="ko-KR" sz="2400" b="1" i="0" dirty="0">
                <a:solidFill>
                  <a:srgbClr val="000000"/>
                </a:solidFill>
                <a:effectLst/>
                <a:latin typeface="NanumGothic"/>
              </a:rPr>
              <a:t>.</a:t>
            </a:r>
          </a:p>
          <a:p>
            <a:pPr>
              <a:lnSpc>
                <a:spcPts val="3800"/>
              </a:lnSpc>
            </a:pPr>
            <a:endParaRPr lang="en-US" altLang="ko-KR" sz="2400" b="1" i="0" dirty="0">
              <a:solidFill>
                <a:srgbClr val="000000"/>
              </a:solidFill>
              <a:effectLst/>
              <a:latin typeface="NanumGothic"/>
            </a:endParaRPr>
          </a:p>
          <a:p>
            <a:pPr>
              <a:lnSpc>
                <a:spcPts val="3800"/>
              </a:lnSpc>
            </a:pPr>
            <a:r>
              <a:rPr lang="ko-KR" altLang="en-US" sz="2400" b="1" i="0" dirty="0">
                <a:solidFill>
                  <a:srgbClr val="910000"/>
                </a:solidFill>
                <a:effectLst/>
                <a:latin typeface="NanumBarunGothic"/>
              </a:rPr>
              <a:t>너는 전쟁하기에 앞서 전략을 잘 세워라</a:t>
            </a:r>
            <a:r>
              <a:rPr lang="en-US" altLang="ko-KR" sz="2400" b="1" i="0" dirty="0">
                <a:solidFill>
                  <a:srgbClr val="910000"/>
                </a:solidFill>
                <a:effectLst/>
                <a:latin typeface="NanumBarunGothic"/>
              </a:rPr>
              <a:t>. </a:t>
            </a:r>
            <a:r>
              <a:rPr lang="ko-KR" altLang="en-US" sz="2400" b="1" i="0" dirty="0">
                <a:solidFill>
                  <a:srgbClr val="910000"/>
                </a:solidFill>
                <a:effectLst/>
                <a:latin typeface="NanumBarunGothic"/>
              </a:rPr>
              <a:t>승리는 전술적인 조언을 많이 받는 데 있다  </a:t>
            </a:r>
            <a:endParaRPr lang="en-US" altLang="ko-KR" sz="2400" b="1" i="0" dirty="0">
              <a:solidFill>
                <a:srgbClr val="910000"/>
              </a:solidFill>
              <a:effectLst/>
              <a:latin typeface="NanumBarunGothic"/>
            </a:endParaRPr>
          </a:p>
          <a:p>
            <a:pPr>
              <a:lnSpc>
                <a:spcPts val="3800"/>
              </a:lnSpc>
            </a:pPr>
            <a:r>
              <a:rPr lang="en-US" altLang="ko-KR" sz="2400" b="1" i="0" dirty="0">
                <a:solidFill>
                  <a:srgbClr val="910000"/>
                </a:solidFill>
                <a:effectLst/>
                <a:latin typeface="NanumBarunGothic"/>
              </a:rPr>
              <a:t>&lt;</a:t>
            </a:r>
            <a:r>
              <a:rPr lang="ko-KR" altLang="en-US" sz="2400" b="1" i="0" dirty="0">
                <a:solidFill>
                  <a:srgbClr val="910000"/>
                </a:solidFill>
                <a:effectLst/>
                <a:latin typeface="NanumBarunGothic"/>
              </a:rPr>
              <a:t>현대인의 성경</a:t>
            </a:r>
            <a:r>
              <a:rPr lang="en-US" altLang="ko-KR" sz="2400" b="1" i="0" dirty="0">
                <a:solidFill>
                  <a:srgbClr val="910000"/>
                </a:solidFill>
                <a:effectLst/>
                <a:latin typeface="NanumBarunGothic"/>
              </a:rPr>
              <a:t>&gt;</a:t>
            </a:r>
            <a:endParaRPr lang="en-US" altLang="ko-KR" sz="2800" b="1" i="0" dirty="0">
              <a:solidFill>
                <a:srgbClr val="910000"/>
              </a:solidFill>
              <a:effectLst/>
              <a:latin typeface="Nanum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09A3C-C09A-99E4-38B8-55ECDD313B61}"/>
              </a:ext>
            </a:extLst>
          </p:cNvPr>
          <p:cNvSpPr txBox="1"/>
          <p:nvPr/>
        </p:nvSpPr>
        <p:spPr>
          <a:xfrm>
            <a:off x="7699852" y="653779"/>
            <a:ext cx="3392147" cy="5433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solidFill>
                  <a:srgbClr val="000000"/>
                </a:solidFill>
                <a:effectLst/>
                <a:latin typeface="NanumGothic"/>
              </a:rPr>
              <a:t>소그룹 </a:t>
            </a:r>
            <a:endParaRPr lang="en-US" altLang="ko-KR" sz="2400" b="1" i="0" dirty="0">
              <a:solidFill>
                <a:srgbClr val="000000"/>
              </a:solidFill>
              <a:effectLst/>
              <a:latin typeface="NanumGothic"/>
            </a:endParaRPr>
          </a:p>
          <a:p>
            <a:pPr marL="457200" indent="-4572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000000"/>
                </a:solidFill>
                <a:latin typeface="NanumGothic"/>
              </a:rPr>
              <a:t>가정예배</a:t>
            </a:r>
            <a:endParaRPr lang="en-US" altLang="ko-KR" sz="2400" b="1" dirty="0">
              <a:solidFill>
                <a:srgbClr val="000000"/>
              </a:solidFill>
              <a:latin typeface="NanumGothic"/>
            </a:endParaRPr>
          </a:p>
          <a:p>
            <a:pPr marL="457200" indent="-4572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i="0" dirty="0">
                <a:solidFill>
                  <a:srgbClr val="000000"/>
                </a:solidFill>
                <a:effectLst/>
                <a:latin typeface="NanumGothic"/>
              </a:rPr>
              <a:t>부모 교육</a:t>
            </a:r>
            <a:endParaRPr lang="en-US" altLang="ko-KR" sz="2400" b="1" i="0" dirty="0">
              <a:solidFill>
                <a:srgbClr val="000000"/>
              </a:solidFill>
              <a:effectLst/>
              <a:latin typeface="NanumGothic"/>
            </a:endParaRPr>
          </a:p>
          <a:p>
            <a:pPr marL="457200" indent="-4572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000000"/>
                </a:solidFill>
                <a:latin typeface="NanumGothic"/>
              </a:rPr>
              <a:t>교회 학교</a:t>
            </a:r>
            <a:endParaRPr lang="en-US" altLang="ko-KR" sz="2400" b="1" i="0" dirty="0">
              <a:solidFill>
                <a:srgbClr val="000000"/>
              </a:solidFill>
              <a:effectLst/>
              <a:latin typeface="NanumGothic"/>
            </a:endParaRPr>
          </a:p>
          <a:p>
            <a:pPr marL="457200" indent="-4572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000000"/>
                </a:solidFill>
                <a:latin typeface="NanumGothic"/>
              </a:rPr>
              <a:t>연령별 교구 재편</a:t>
            </a:r>
            <a:endParaRPr lang="en-US" altLang="ko-KR" sz="2400" b="1" dirty="0">
              <a:solidFill>
                <a:srgbClr val="000000"/>
              </a:solidFill>
              <a:latin typeface="NanumGothic"/>
            </a:endParaRPr>
          </a:p>
          <a:p>
            <a:pPr marL="457200" indent="-4572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err="1">
                <a:solidFill>
                  <a:srgbClr val="000000"/>
                </a:solidFill>
                <a:latin typeface="NanumGothic"/>
              </a:rPr>
              <a:t>미셔널처치</a:t>
            </a:r>
            <a:endParaRPr lang="en-US" altLang="ko-KR" sz="2400" b="1" dirty="0">
              <a:solidFill>
                <a:srgbClr val="000000"/>
              </a:solidFill>
              <a:latin typeface="NanumGothic"/>
            </a:endParaRPr>
          </a:p>
          <a:p>
            <a:pPr marL="457200" indent="-4572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000000"/>
                </a:solidFill>
                <a:latin typeface="NanumGothic"/>
              </a:rPr>
              <a:t>기후 교회</a:t>
            </a:r>
            <a:endParaRPr lang="en-US" altLang="ko-KR" sz="2400" b="1" dirty="0">
              <a:solidFill>
                <a:srgbClr val="000000"/>
              </a:solidFill>
              <a:latin typeface="NanumGothic"/>
            </a:endParaRPr>
          </a:p>
          <a:p>
            <a:pPr marL="457200" indent="-4572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000000"/>
                </a:solidFill>
                <a:latin typeface="NanumGothic"/>
              </a:rPr>
              <a:t>청년 목회</a:t>
            </a:r>
            <a:endParaRPr lang="en-US" altLang="ko-KR" sz="2400" b="1" dirty="0">
              <a:solidFill>
                <a:srgbClr val="000000"/>
              </a:solidFill>
              <a:latin typeface="NanumGothic"/>
            </a:endParaRPr>
          </a:p>
          <a:p>
            <a:pPr marL="457200" indent="-4572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ko-KR" sz="2400" b="1" i="0" dirty="0">
                <a:solidFill>
                  <a:srgbClr val="000000"/>
                </a:solidFill>
                <a:effectLst/>
                <a:latin typeface="NanumGothic"/>
              </a:rPr>
              <a:t>3040 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NanumGothic"/>
              </a:rPr>
              <a:t>목회</a:t>
            </a:r>
            <a:endParaRPr lang="en-US" altLang="ko-KR" sz="2400" b="1" i="0" dirty="0">
              <a:solidFill>
                <a:srgbClr val="000000"/>
              </a:solidFill>
              <a:effectLst/>
              <a:latin typeface="NanumGothic"/>
            </a:endParaRPr>
          </a:p>
          <a:p>
            <a:pPr marL="457200" indent="-4572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000000"/>
                </a:solidFill>
                <a:latin typeface="NanumGothic"/>
              </a:rPr>
              <a:t>노인 목회</a:t>
            </a:r>
            <a:endParaRPr lang="en-US" altLang="ko-KR" sz="2400" b="1" dirty="0">
              <a:solidFill>
                <a:srgbClr val="000000"/>
              </a:solidFill>
              <a:latin typeface="NanumGothic"/>
            </a:endParaRPr>
          </a:p>
          <a:p>
            <a:pPr marL="457200" indent="-4572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i="0" dirty="0" err="1">
                <a:solidFill>
                  <a:srgbClr val="000000"/>
                </a:solidFill>
                <a:effectLst/>
                <a:latin typeface="NanumGothic"/>
              </a:rPr>
              <a:t>하이브리드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NanumGothic"/>
              </a:rPr>
              <a:t> 목회</a:t>
            </a:r>
            <a:endParaRPr lang="en-US" altLang="ko-KR" sz="2400" b="1" i="0" dirty="0">
              <a:solidFill>
                <a:srgbClr val="000000"/>
              </a:solidFill>
              <a:effectLst/>
              <a:latin typeface="NanumGothic"/>
            </a:endParaRPr>
          </a:p>
          <a:p>
            <a:pPr marL="457200" indent="-4572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000000"/>
                </a:solidFill>
                <a:latin typeface="NanumGothic"/>
              </a:rPr>
              <a:t>수평적 조직 문화</a:t>
            </a:r>
            <a:endParaRPr lang="en-US" altLang="ko-KR" sz="2400" b="1" i="0" dirty="0">
              <a:solidFill>
                <a:srgbClr val="000000"/>
              </a:solidFill>
              <a:effectLst/>
              <a:latin typeface="NanumGothic"/>
            </a:endParaRP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4DB3D030-D891-4A6C-3336-929B30647EC3}"/>
              </a:ext>
            </a:extLst>
          </p:cNvPr>
          <p:cNvSpPr/>
          <p:nvPr/>
        </p:nvSpPr>
        <p:spPr>
          <a:xfrm rot="5400000">
            <a:off x="3927696" y="2747822"/>
            <a:ext cx="5507249" cy="1004389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46FF545F-A974-0F54-21A8-1FFE3D455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44" y="539931"/>
            <a:ext cx="4170347" cy="56605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en-US" altLang="ko-KR" sz="2800" b="1" dirty="0">
                <a:solidFill>
                  <a:srgbClr val="0066FF"/>
                </a:solidFill>
              </a:rPr>
              <a:t>3. </a:t>
            </a:r>
            <a:r>
              <a:rPr lang="ko-KR" altLang="en-US" sz="2800" b="1" u="sng" dirty="0">
                <a:solidFill>
                  <a:srgbClr val="0066FF"/>
                </a:solidFill>
              </a:rPr>
              <a:t>선택과 집중</a:t>
            </a:r>
          </a:p>
        </p:txBody>
      </p:sp>
    </p:spTree>
    <p:extLst>
      <p:ext uri="{BB962C8B-B14F-4D97-AF65-F5344CB8AC3E}">
        <p14:creationId xmlns:p14="http://schemas.microsoft.com/office/powerpoint/2010/main" val="35699264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3925" y="540149"/>
            <a:ext cx="9470152" cy="8924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altLang="ko-KR" sz="3600" b="1" dirty="0">
                <a:latin typeface="+mn-lt"/>
              </a:rPr>
              <a:t>1. </a:t>
            </a:r>
            <a:r>
              <a:rPr lang="ko-KR" altLang="en-US" sz="3600" b="1" dirty="0">
                <a:latin typeface="+mn-lt"/>
              </a:rPr>
              <a:t>한국사회 탈종교화 가파른 속도</a:t>
            </a:r>
            <a:endParaRPr lang="ko-KR" altLang="en-US" sz="2400" b="1" dirty="0">
              <a:latin typeface="+mn-lt"/>
            </a:endParaRPr>
          </a:p>
        </p:txBody>
      </p:sp>
      <p:sp>
        <p:nvSpPr>
          <p:cNvPr id="1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514222" y="6438238"/>
            <a:ext cx="2057400" cy="365125"/>
          </a:xfrm>
        </p:spPr>
        <p:txBody>
          <a:bodyPr/>
          <a:lstStyle/>
          <a:p>
            <a:pPr lvl="0">
              <a:defRPr/>
            </a:pPr>
            <a:fld id="{4074159A-DE70-4D18-98F7-A424C6102D28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  <p:sp>
        <p:nvSpPr>
          <p:cNvPr id="12" name="한 세대 후인 2050년, 교회 학교는 현재 대비 65% 가량 줄어들 것으로 추정됨"/>
          <p:cNvSpPr txBox="1"/>
          <p:nvPr/>
        </p:nvSpPr>
        <p:spPr>
          <a:xfrm>
            <a:off x="1351646" y="5748609"/>
            <a:ext cx="9562431" cy="548398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/>
          <a:lstStyle/>
          <a:p>
            <a:pPr marL="171450" indent="-171450" fontAlgn="base" latinLnBrk="0">
              <a:buFont typeface="Arial" panose="020B0604020202020204" pitchFamily="34" charset="0"/>
              <a:buChar char="•"/>
            </a:pPr>
            <a:r>
              <a:rPr lang="ko-KR" altLang="en-US" sz="1200" dirty="0" err="1"/>
              <a:t>자료출처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한국갤럽</a:t>
            </a:r>
            <a:r>
              <a:rPr lang="en-US" altLang="ko-KR" sz="1200" dirty="0"/>
              <a:t>, </a:t>
            </a:r>
            <a:r>
              <a:rPr lang="ko-KR" altLang="en-US" sz="1200" dirty="0"/>
              <a:t>「갤럽리포트」</a:t>
            </a:r>
            <a:r>
              <a:rPr lang="en-US" altLang="ko-KR" sz="1200" dirty="0"/>
              <a:t>, ‘</a:t>
            </a:r>
            <a:r>
              <a:rPr lang="ko-KR" altLang="en-US" sz="1200" dirty="0"/>
              <a:t>한국인의 종교 </a:t>
            </a:r>
            <a:r>
              <a:rPr lang="en-US" altLang="ko-KR" sz="1200" dirty="0"/>
              <a:t>1984-2021’, 2021.05.18-20 (</a:t>
            </a:r>
            <a:r>
              <a:rPr lang="ko-KR" altLang="en-US" sz="1200" dirty="0"/>
              <a:t>전국 만</a:t>
            </a:r>
            <a:r>
              <a:rPr lang="en-US" altLang="ko-KR" sz="1200" dirty="0"/>
              <a:t>19</a:t>
            </a:r>
            <a:r>
              <a:rPr lang="ko-KR" altLang="en-US" sz="1200" dirty="0"/>
              <a:t>세 이상 </a:t>
            </a:r>
            <a:r>
              <a:rPr lang="en-US" altLang="ko-KR" sz="1200" dirty="0"/>
              <a:t>1500</a:t>
            </a:r>
            <a:r>
              <a:rPr lang="ko-KR" altLang="en-US" sz="1200" dirty="0"/>
              <a:t>명</a:t>
            </a:r>
            <a:r>
              <a:rPr lang="en-US" altLang="ko-KR" sz="1200" dirty="0"/>
              <a:t>, </a:t>
            </a:r>
            <a:r>
              <a:rPr lang="ko-KR" altLang="en-US" sz="1200" dirty="0"/>
              <a:t>면접조사</a:t>
            </a:r>
            <a:r>
              <a:rPr lang="en-US" altLang="ko-KR" sz="1200" dirty="0"/>
              <a:t>, 2021.3.18.~4.7)</a:t>
            </a:r>
          </a:p>
          <a:p>
            <a:pPr fontAlgn="base" latinLnBrk="0"/>
            <a:r>
              <a:rPr lang="ko-KR" altLang="en-US" sz="1200" dirty="0">
                <a:sym typeface="Noto Sans CJK KR Regular"/>
              </a:rPr>
              <a:t>                 </a:t>
            </a:r>
            <a:r>
              <a:rPr lang="en-US" altLang="ko-KR" sz="1200" dirty="0">
                <a:sym typeface="Noto Sans CJK KR Regular"/>
              </a:rPr>
              <a:t>(2022</a:t>
            </a:r>
            <a:r>
              <a:rPr lang="ko-KR" altLang="en-US" sz="1200" dirty="0">
                <a:sym typeface="Noto Sans CJK KR Regular"/>
              </a:rPr>
              <a:t>년은 </a:t>
            </a:r>
            <a:r>
              <a:rPr lang="en-US" altLang="ko-KR" sz="1200" dirty="0">
                <a:sym typeface="Noto Sans CJK KR Regular"/>
              </a:rPr>
              <a:t>9,182</a:t>
            </a:r>
            <a:r>
              <a:rPr lang="ko-KR" altLang="en-US" sz="1200" dirty="0">
                <a:sym typeface="Noto Sans CJK KR Regular"/>
              </a:rPr>
              <a:t>명</a:t>
            </a:r>
            <a:r>
              <a:rPr lang="en-US" altLang="ko-KR" sz="1200" dirty="0">
                <a:sym typeface="Noto Sans CJK KR Regular"/>
              </a:rPr>
              <a:t>,</a:t>
            </a:r>
            <a:r>
              <a:rPr lang="ko-KR" altLang="en-US" sz="1200" dirty="0">
                <a:sym typeface="Noto Sans CJK KR Regular"/>
              </a:rPr>
              <a:t> </a:t>
            </a:r>
            <a:r>
              <a:rPr lang="en-US" altLang="ko-KR" sz="1200" dirty="0">
                <a:sym typeface="Noto Sans CJK KR Regular"/>
              </a:rPr>
              <a:t>2022.02~11)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1944" y="1727914"/>
            <a:ext cx="4727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ko-KR" dirty="0">
                <a:latin typeface="맑은 고딕"/>
                <a:ea typeface="맑은 고딕"/>
                <a:cs typeface="Arial"/>
              </a:rPr>
              <a:t>[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그림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] </a:t>
            </a:r>
            <a:r>
              <a:rPr lang="ko-KR" altLang="en-US" dirty="0"/>
              <a:t>종교인 비율 변화</a:t>
            </a:r>
            <a:r>
              <a:rPr lang="en-US" altLang="ko-KR" dirty="0"/>
              <a:t>(1989~2022)</a:t>
            </a:r>
            <a:r>
              <a:rPr lang="en-US" altLang="ko-KR" dirty="0">
                <a:latin typeface="+mj-lt"/>
              </a:rPr>
              <a:t> (%)</a:t>
            </a:r>
            <a:endParaRPr lang="ko-KR" altLang="en-US" dirty="0">
              <a:latin typeface="+mj-lt"/>
              <a:ea typeface="맑은 고딕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7D691-7B6F-4C65-8A71-AE99D4EB231C}"/>
              </a:ext>
            </a:extLst>
          </p:cNvPr>
          <p:cNvSpPr txBox="1"/>
          <p:nvPr/>
        </p:nvSpPr>
        <p:spPr>
          <a:xfrm>
            <a:off x="6285502" y="1727914"/>
            <a:ext cx="5218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ko-KR" dirty="0">
                <a:latin typeface="맑은 고딕"/>
                <a:ea typeface="맑은 고딕"/>
                <a:cs typeface="Arial"/>
              </a:rPr>
              <a:t>[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그림</a:t>
            </a:r>
            <a:r>
              <a:rPr kumimoji="1" lang="en-US" altLang="ko-KR" dirty="0">
                <a:latin typeface="맑은 고딕"/>
                <a:ea typeface="맑은 고딕"/>
                <a:cs typeface="Arial"/>
              </a:rPr>
              <a:t>] </a:t>
            </a:r>
            <a:r>
              <a:rPr kumimoji="1" lang="ko-KR" altLang="en-US" dirty="0">
                <a:latin typeface="맑은 고딕"/>
                <a:ea typeface="맑은 고딕"/>
                <a:cs typeface="Arial"/>
              </a:rPr>
              <a:t>연령별 </a:t>
            </a:r>
            <a:r>
              <a:rPr lang="ko-KR" altLang="en-US" dirty="0"/>
              <a:t>종교인 비율 변화</a:t>
            </a:r>
            <a:r>
              <a:rPr lang="en-US" altLang="ko-KR" dirty="0"/>
              <a:t>(2022)</a:t>
            </a:r>
            <a:r>
              <a:rPr lang="en-US" altLang="ko-KR" dirty="0">
                <a:latin typeface="+mj-lt"/>
              </a:rPr>
              <a:t> (%)</a:t>
            </a:r>
            <a:endParaRPr lang="ko-KR" altLang="en-US" dirty="0">
              <a:latin typeface="+mj-lt"/>
              <a:ea typeface="맑은 고딕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5C7663-E2B6-D688-3BDF-2DF948F57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44" y="2371767"/>
            <a:ext cx="5066944" cy="28365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1D677C0-D19B-F35F-2329-41D0C329C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76" y="2544417"/>
            <a:ext cx="4707894" cy="30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62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2D2200E-3C1C-3344-689F-90DA2A3D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431A-D79B-3B4D-9EA5-D41F862F5DDA}" type="slidenum">
              <a:rPr kumimoji="1" lang="x-none" altLang="en-US" smtClean="0"/>
              <a:t>50</a:t>
            </a:fld>
            <a:endParaRPr kumimoji="1" lang="x-none" altLang="en-US"/>
          </a:p>
        </p:txBody>
      </p:sp>
      <p:pic>
        <p:nvPicPr>
          <p:cNvPr id="1026" name="Picture 2" descr="길 잃은 우리 조직에 북극성 띄우기 01 : 컬처덱 제작을 시작 ...">
            <a:extLst>
              <a:ext uri="{FF2B5EF4-FFF2-40B4-BE49-F238E27FC236}">
                <a16:creationId xmlns:a16="http://schemas.microsoft.com/office/drawing/2014/main" id="{E2D9B25F-1D79-3C81-CBF3-FF9E68AB4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134805-A660-5EB1-E558-287FE78BAB2E}"/>
              </a:ext>
            </a:extLst>
          </p:cNvPr>
          <p:cNvSpPr txBox="1"/>
          <p:nvPr/>
        </p:nvSpPr>
        <p:spPr>
          <a:xfrm>
            <a:off x="4711337" y="609601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 dirty="0">
                <a:solidFill>
                  <a:schemeClr val="bg1"/>
                </a:solidFill>
              </a:rPr>
              <a:t>북극성</a:t>
            </a:r>
          </a:p>
        </p:txBody>
      </p:sp>
    </p:spTree>
    <p:extLst>
      <p:ext uri="{BB962C8B-B14F-4D97-AF65-F5344CB8AC3E}">
        <p14:creationId xmlns:p14="http://schemas.microsoft.com/office/powerpoint/2010/main" val="3459357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전 세계에서 가장 낮은 출산율"/>
          <p:cNvSpPr txBox="1">
            <a:spLocks noGrp="1"/>
          </p:cNvSpPr>
          <p:nvPr>
            <p:ph type="ctrTitle"/>
          </p:nvPr>
        </p:nvSpPr>
        <p:spPr>
          <a:xfrm>
            <a:off x="3522196" y="2327829"/>
            <a:ext cx="4882520" cy="7315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ko-KR" altLang="en-US" sz="5400" b="1" dirty="0">
                <a:latin typeface="+mn-lt"/>
                <a:ea typeface="맑은 고딕"/>
              </a:rPr>
              <a:t>감사합니다</a:t>
            </a:r>
            <a:r>
              <a:rPr lang="en-US" altLang="ko-KR" sz="5400" b="1" dirty="0">
                <a:latin typeface="+mn-lt"/>
                <a:ea typeface="맑은 고딕"/>
              </a:rPr>
              <a:t>!</a:t>
            </a:r>
            <a:endParaRPr lang="ko-KR" altLang="en-US" sz="54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3544F5-3F6C-7F47-B4E9-5D0B83276D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86CB4B4D-7CA3-9044-876B-883B54F8677D}" type="slidenum">
              <a:rPr lang="en-US" altLang="ko-KR" smtClean="0"/>
              <a:pPr lvl="0">
                <a:defRPr/>
              </a:pPr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1550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B8C073-12AA-EE7D-F271-E337BF895CF1}"/>
              </a:ext>
            </a:extLst>
          </p:cNvPr>
          <p:cNvSpPr txBox="1"/>
          <p:nvPr/>
        </p:nvSpPr>
        <p:spPr>
          <a:xfrm>
            <a:off x="660624" y="2069913"/>
            <a:ext cx="290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[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그림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]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개신교인 인구 추이</a:t>
            </a:r>
            <a:endParaRPr lang="en-US" altLang="ko-KR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+mj-ea"/>
              <a:ea typeface="+mj-ea"/>
              <a:cs typeface="KoPubWorldDotum_Pro Light" pitchFamily="2" charset="-127"/>
            </a:endParaRPr>
          </a:p>
          <a:p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        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(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총인구 기준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,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%)</a:t>
            </a:r>
            <a:endParaRPr lang="ko-KR" altLang="en-US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+mj-ea"/>
              <a:ea typeface="+mj-ea"/>
              <a:cs typeface="KoPubWorldDotum_Pro Light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D7D42-CFD6-E96F-D4E6-3261B20E0228}"/>
              </a:ext>
            </a:extLst>
          </p:cNvPr>
          <p:cNvSpPr txBox="1"/>
          <p:nvPr/>
        </p:nvSpPr>
        <p:spPr>
          <a:xfrm>
            <a:off x="8284054" y="2065582"/>
            <a:ext cx="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[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그림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]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가나안성도 인구 추이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(%)</a:t>
            </a:r>
            <a:endParaRPr lang="ko-KR" altLang="en-US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+mj-ea"/>
              <a:ea typeface="+mj-ea"/>
              <a:cs typeface="KoPubWorldDotum_Pro Light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4DF73-C94C-9429-6FA8-93CAB6A2E3DF}"/>
              </a:ext>
            </a:extLst>
          </p:cNvPr>
          <p:cNvSpPr txBox="1"/>
          <p:nvPr/>
        </p:nvSpPr>
        <p:spPr>
          <a:xfrm>
            <a:off x="4512261" y="2065582"/>
            <a:ext cx="312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[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표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]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개신교 인구수</a:t>
            </a:r>
          </a:p>
        </p:txBody>
      </p:sp>
      <p:sp>
        <p:nvSpPr>
          <p:cNvPr id="13" name="한 세대 후인 2050년, 교회 학교는 현재 대비 65% 가량 줄어들 것으로 추정됨">
            <a:extLst>
              <a:ext uri="{FF2B5EF4-FFF2-40B4-BE49-F238E27FC236}">
                <a16:creationId xmlns:a16="http://schemas.microsoft.com/office/drawing/2014/main" id="{FA688EE4-9E15-5596-0F72-7A45209183BF}"/>
              </a:ext>
            </a:extLst>
          </p:cNvPr>
          <p:cNvSpPr txBox="1"/>
          <p:nvPr/>
        </p:nvSpPr>
        <p:spPr>
          <a:xfrm>
            <a:off x="772511" y="5594883"/>
            <a:ext cx="11189234" cy="548398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/>
          <a:lstStyle/>
          <a:p>
            <a:pPr fontAlgn="base" latinLnBrk="0"/>
            <a:r>
              <a:rPr lang="en-US" altLang="ko-KR" sz="1400" dirty="0"/>
              <a:t>*</a:t>
            </a:r>
            <a:r>
              <a:rPr lang="ko-KR" altLang="en-US" sz="1400" dirty="0"/>
              <a:t>출처 </a:t>
            </a:r>
            <a:r>
              <a:rPr lang="en-US" altLang="ko-KR" sz="1400" dirty="0"/>
              <a:t>: </a:t>
            </a:r>
            <a:r>
              <a:rPr lang="ko-KR" altLang="en-US" sz="1400" dirty="0" err="1"/>
              <a:t>한국기독교목회자협의회</a:t>
            </a:r>
            <a:r>
              <a:rPr lang="en-US" altLang="ko-KR" sz="1400" dirty="0"/>
              <a:t>(</a:t>
            </a:r>
            <a:r>
              <a:rPr lang="ko-KR" altLang="en-US" sz="1400" dirty="0" err="1"/>
              <a:t>한목협</a:t>
            </a:r>
            <a:r>
              <a:rPr lang="en-US" altLang="ko-KR" sz="1400" dirty="0"/>
              <a:t>), ‘</a:t>
            </a:r>
            <a:r>
              <a:rPr lang="ko-KR" altLang="en-US" sz="1400" dirty="0"/>
              <a:t>한국기독교분석리포트</a:t>
            </a:r>
            <a:r>
              <a:rPr lang="en-US" altLang="ko-KR" sz="1400" dirty="0"/>
              <a:t>’,</a:t>
            </a:r>
            <a:r>
              <a:rPr lang="ko-KR" altLang="en-US" sz="1400" dirty="0"/>
              <a:t> </a:t>
            </a:r>
            <a:r>
              <a:rPr lang="en-US" altLang="ko-KR" sz="1400" dirty="0"/>
              <a:t>(</a:t>
            </a:r>
            <a:r>
              <a:rPr lang="ko-KR" altLang="en-US" sz="1400" dirty="0"/>
              <a:t>서울</a:t>
            </a:r>
            <a:r>
              <a:rPr lang="en-US" altLang="ko-KR" sz="1400" dirty="0"/>
              <a:t>:</a:t>
            </a:r>
            <a:r>
              <a:rPr lang="ko-KR" altLang="en-US" sz="1400" dirty="0" err="1"/>
              <a:t>대한기독교서회</a:t>
            </a:r>
            <a:r>
              <a:rPr lang="en-US" altLang="ko-KR" sz="1400" dirty="0"/>
              <a:t>,</a:t>
            </a:r>
            <a:r>
              <a:rPr lang="ko-KR" altLang="en-US" sz="1400" dirty="0"/>
              <a:t> </a:t>
            </a:r>
            <a:r>
              <a:rPr lang="en-US" altLang="ko-KR" sz="1400" dirty="0"/>
              <a:t>2023.06.)(2023</a:t>
            </a:r>
            <a:r>
              <a:rPr lang="ko-KR" altLang="en-US" sz="1400" dirty="0"/>
              <a:t>년 한국인의 종교생활과 의식조사</a:t>
            </a:r>
            <a:r>
              <a:rPr lang="en-US" altLang="ko-KR" sz="1400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921" y="938830"/>
            <a:ext cx="1041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2. 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지난 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10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년 사이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, 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개신교인 비율 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22% 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  <a:sym typeface="Wingdings" panose="05000000000000000000" pitchFamily="2" charset="2"/>
              </a:rPr>
              <a:t> 15% 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  <a:sym typeface="Wingdings" panose="05000000000000000000" pitchFamily="2" charset="2"/>
              </a:rPr>
              <a:t>하락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 </a:t>
            </a:r>
          </a:p>
        </p:txBody>
      </p:sp>
      <p:sp>
        <p:nvSpPr>
          <p:cNvPr id="10" name="오른쪽 화살표[R] 9">
            <a:extLst>
              <a:ext uri="{FF2B5EF4-FFF2-40B4-BE49-F238E27FC236}">
                <a16:creationId xmlns:a16="http://schemas.microsoft.com/office/drawing/2014/main" id="{9B8A7C0A-0044-C4CF-000C-627576546F27}"/>
              </a:ext>
            </a:extLst>
          </p:cNvPr>
          <p:cNvSpPr/>
          <p:nvPr/>
        </p:nvSpPr>
        <p:spPr>
          <a:xfrm>
            <a:off x="3990536" y="3550520"/>
            <a:ext cx="441890" cy="5665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FED0A5-256F-CAFD-3C52-F2BFCE37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11" y="2566964"/>
            <a:ext cx="2935400" cy="329800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A66B74F-9A91-1943-A923-C8FAF342B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347" y="2645870"/>
            <a:ext cx="3512933" cy="3033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265C316-C491-5F37-8503-2A4BD26A8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14" y="2596581"/>
            <a:ext cx="2814577" cy="2607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F9FEC-480E-996B-ABB6-09A503351B76}"/>
              </a:ext>
            </a:extLst>
          </p:cNvPr>
          <p:cNvSpPr txBox="1"/>
          <p:nvPr/>
        </p:nvSpPr>
        <p:spPr>
          <a:xfrm>
            <a:off x="2760615" y="3587931"/>
            <a:ext cx="670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  ?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8F91-DF5D-98A3-2E26-9A5E1F54557A}"/>
              </a:ext>
            </a:extLst>
          </p:cNvPr>
          <p:cNvSpPr txBox="1"/>
          <p:nvPr/>
        </p:nvSpPr>
        <p:spPr>
          <a:xfrm>
            <a:off x="10628809" y="2704010"/>
            <a:ext cx="6992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  ?  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403" y="1150276"/>
            <a:ext cx="81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그림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) 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코로나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19 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이전 대비 주일 현장 예배 참석 정도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(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목회자 대상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, 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평균 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%)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 </a:t>
            </a:r>
          </a:p>
        </p:txBody>
      </p:sp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CA2C803E-9F40-4796-9856-49F20CC9417F}"/>
              </a:ext>
            </a:extLst>
          </p:cNvPr>
          <p:cNvGraphicFramePr>
            <a:graphicFrameLocks/>
          </p:cNvGraphicFramePr>
          <p:nvPr/>
        </p:nvGraphicFramePr>
        <p:xfrm>
          <a:off x="1796884" y="880404"/>
          <a:ext cx="3544985" cy="447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AB3C8106-B813-4451-B3D2-3CCCBEA8F482}"/>
              </a:ext>
            </a:extLst>
          </p:cNvPr>
          <p:cNvSpPr/>
          <p:nvPr/>
        </p:nvSpPr>
        <p:spPr>
          <a:xfrm>
            <a:off x="3388825" y="1632578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[</a:t>
            </a:r>
            <a:r>
              <a:rPr lang="ko-KR" altLang="en-US" sz="2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장년</a:t>
            </a:r>
            <a:r>
              <a:rPr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]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F9D66FB-138D-453A-90F3-6FBF934FFA63}"/>
              </a:ext>
            </a:extLst>
          </p:cNvPr>
          <p:cNvSpPr/>
          <p:nvPr/>
        </p:nvSpPr>
        <p:spPr>
          <a:xfrm>
            <a:off x="8222749" y="1624822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[</a:t>
            </a:r>
            <a:r>
              <a:rPr lang="ko-KR" altLang="en-US" sz="20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교회학교</a:t>
            </a:r>
            <a:r>
              <a:rPr lang="en-US" altLang="ko-KR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]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2B9FC-C5F1-7EC2-BD35-D75C90D69133}"/>
              </a:ext>
            </a:extLst>
          </p:cNvPr>
          <p:cNvSpPr txBox="1"/>
          <p:nvPr/>
        </p:nvSpPr>
        <p:spPr>
          <a:xfrm>
            <a:off x="1796884" y="436544"/>
            <a:ext cx="925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3. 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현장예배 회복도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, </a:t>
            </a:r>
            <a:r>
              <a:rPr lang="ko-KR" altLang="en-US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올해 들어 증가 멈춤</a:t>
            </a:r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!</a:t>
            </a:r>
            <a:endParaRPr lang="ko-KR" altLang="en-US" sz="32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맑은 고딕" panose="020B0503020000020004" pitchFamily="50" charset="-127"/>
            </a:endParaRPr>
          </a:p>
        </p:txBody>
      </p:sp>
      <p:sp>
        <p:nvSpPr>
          <p:cNvPr id="11" name="한 세대 후인 2050년, 교회 학교는 현재 대비 65% 가량 줄어들 것으로 추정됨">
            <a:extLst>
              <a:ext uri="{FF2B5EF4-FFF2-40B4-BE49-F238E27FC236}">
                <a16:creationId xmlns:a16="http://schemas.microsoft.com/office/drawing/2014/main" id="{4A0997A4-8ADE-8566-991E-97CF92AE13DA}"/>
              </a:ext>
            </a:extLst>
          </p:cNvPr>
          <p:cNvSpPr txBox="1"/>
          <p:nvPr/>
        </p:nvSpPr>
        <p:spPr>
          <a:xfrm>
            <a:off x="1796884" y="6038799"/>
            <a:ext cx="9963258" cy="548398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/>
          <a:lstStyle/>
          <a:p>
            <a:pPr fontAlgn="base" latinLnBrk="0"/>
            <a:r>
              <a:rPr lang="en-US" altLang="ko-KR" sz="1400" dirty="0"/>
              <a:t>*</a:t>
            </a:r>
            <a:r>
              <a:rPr lang="ko-KR" altLang="en-US" sz="1400" dirty="0"/>
              <a:t>출처</a:t>
            </a:r>
            <a:r>
              <a:rPr lang="en-US" altLang="ko-KR" sz="1400" dirty="0"/>
              <a:t>(2023)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 err="1"/>
              <a:t>한국기독교목회자협의회</a:t>
            </a:r>
            <a:r>
              <a:rPr lang="en-US" altLang="ko-KR" sz="1400" dirty="0"/>
              <a:t>, ‘</a:t>
            </a:r>
            <a:r>
              <a:rPr lang="ko-KR" altLang="en-US" sz="1400" dirty="0"/>
              <a:t>한국인의 종교의식과 신앙생활</a:t>
            </a:r>
            <a:r>
              <a:rPr lang="en-US" altLang="ko-KR" sz="1400" dirty="0"/>
              <a:t>’  (</a:t>
            </a:r>
            <a:r>
              <a:rPr lang="ko-KR" altLang="en-US" sz="1400" dirty="0"/>
              <a:t>전국 만</a:t>
            </a:r>
            <a:r>
              <a:rPr lang="en-US" altLang="ko-KR" sz="1400" dirty="0"/>
              <a:t>19</a:t>
            </a:r>
            <a:r>
              <a:rPr lang="ko-KR" altLang="en-US" sz="1400" dirty="0"/>
              <a:t>세 이상 개신교인 남녀</a:t>
            </a:r>
            <a:r>
              <a:rPr lang="en-US" altLang="ko-KR" sz="1400" dirty="0"/>
              <a:t> 2000</a:t>
            </a:r>
            <a:r>
              <a:rPr lang="ko-KR" altLang="en-US" sz="1400" dirty="0"/>
              <a:t>명</a:t>
            </a:r>
            <a:r>
              <a:rPr lang="en-US" altLang="ko-KR" sz="1400" dirty="0"/>
              <a:t>, </a:t>
            </a:r>
          </a:p>
          <a:p>
            <a:pPr fontAlgn="base" latinLnBrk="0"/>
            <a:r>
              <a:rPr lang="en-US" altLang="ko-KR" sz="1400" dirty="0"/>
              <a:t>                  </a:t>
            </a:r>
            <a:r>
              <a:rPr lang="ko-KR" altLang="en-US" sz="1400" dirty="0"/>
              <a:t>온라인조사</a:t>
            </a:r>
            <a:r>
              <a:rPr lang="en-US" altLang="ko-KR" sz="1400" dirty="0"/>
              <a:t>, 2023.01.09~02.12)</a:t>
            </a:r>
            <a:endParaRPr kumimoji="0" lang="en-US" altLang="ko-KR" sz="1400" u="none" strike="noStrike" kern="0" cap="none" spc="-150" normalizeH="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sym typeface="Noto Sans CJK KR Regular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7728409-908D-0B74-5D40-F7D0B015D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599" y="2262887"/>
            <a:ext cx="4345339" cy="405011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8C07103-7088-F7E6-121B-DB08D0AA3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064" y="2429803"/>
            <a:ext cx="4752441" cy="37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8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881D3A-6CBA-4626-9863-5F1B64967C25}"/>
              </a:ext>
            </a:extLst>
          </p:cNvPr>
          <p:cNvSpPr txBox="1"/>
          <p:nvPr/>
        </p:nvSpPr>
        <p:spPr>
          <a:xfrm>
            <a:off x="1265600" y="1476769"/>
            <a:ext cx="10289399" cy="326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1) </a:t>
            </a:r>
            <a:r>
              <a:rPr lang="ko-KR" altLang="en-US" sz="2000" dirty="0">
                <a:latin typeface="+mn-ea"/>
              </a:rPr>
              <a:t>온라인 예배자 </a:t>
            </a:r>
            <a:r>
              <a:rPr lang="en-US" altLang="ko-KR" sz="2000" dirty="0">
                <a:latin typeface="+mn-ea"/>
              </a:rPr>
              <a:t>12%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2) </a:t>
            </a:r>
            <a:r>
              <a:rPr lang="ko-KR" altLang="en-US" sz="2000" dirty="0">
                <a:latin typeface="+mn-ea"/>
              </a:rPr>
              <a:t>교회 출석자 </a:t>
            </a:r>
            <a:r>
              <a:rPr lang="en-US" altLang="ko-KR" sz="2000" dirty="0">
                <a:latin typeface="+mn-ea"/>
              </a:rPr>
              <a:t>48%, 1</a:t>
            </a:r>
            <a:r>
              <a:rPr lang="ko-KR" altLang="en-US" sz="2000" dirty="0">
                <a:latin typeface="+mn-ea"/>
              </a:rPr>
              <a:t>주일 </a:t>
            </a:r>
            <a:r>
              <a:rPr lang="en-US" altLang="ko-KR" sz="2000" dirty="0">
                <a:latin typeface="+mn-ea"/>
              </a:rPr>
              <a:t>1</a:t>
            </a:r>
            <a:r>
              <a:rPr lang="ko-KR" altLang="en-US" sz="2000" dirty="0">
                <a:latin typeface="+mn-ea"/>
              </a:rPr>
              <a:t>회 이상 온라인 신앙생활</a:t>
            </a:r>
            <a:r>
              <a:rPr lang="en-US" altLang="ko-KR" sz="2000" dirty="0">
                <a:latin typeface="+mn-ea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3) </a:t>
            </a:r>
            <a:r>
              <a:rPr lang="ko-KR" altLang="en-US" sz="2000" dirty="0">
                <a:latin typeface="+mn-ea"/>
              </a:rPr>
              <a:t>온라인으로 </a:t>
            </a:r>
            <a:r>
              <a:rPr lang="ko-KR" altLang="en-US" sz="2000" dirty="0" err="1">
                <a:latin typeface="+mn-ea"/>
              </a:rPr>
              <a:t>예배드려도</a:t>
            </a:r>
            <a:r>
              <a:rPr lang="ko-KR" altLang="en-US" sz="2000" dirty="0">
                <a:latin typeface="+mn-ea"/>
              </a:rPr>
              <a:t> 교회공동체의 일원이라는 </a:t>
            </a:r>
            <a:r>
              <a:rPr lang="ko-KR" altLang="en-US" sz="2000" dirty="0" err="1">
                <a:latin typeface="+mn-ea"/>
              </a:rPr>
              <a:t>생각든다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82%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4) </a:t>
            </a:r>
            <a:r>
              <a:rPr lang="ko-KR" altLang="en-US" sz="2000" dirty="0">
                <a:latin typeface="+mn-ea"/>
              </a:rPr>
              <a:t>온라인 예배 참여시 목회자의 보살핌을 받고 있다고 느낀다 </a:t>
            </a:r>
            <a:r>
              <a:rPr lang="en-US" altLang="ko-KR" sz="2000" dirty="0">
                <a:latin typeface="+mn-ea"/>
              </a:rPr>
              <a:t>53%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sym typeface="Wingdings" panose="05000000000000000000" pitchFamily="2" charset="2"/>
              </a:rPr>
              <a:t>5) </a:t>
            </a:r>
            <a:r>
              <a:rPr lang="ko-KR" altLang="en-US" sz="2000" dirty="0">
                <a:latin typeface="+mn-ea"/>
                <a:sym typeface="Wingdings" panose="05000000000000000000" pitchFamily="2" charset="2"/>
              </a:rPr>
              <a:t>온라인 모임 통해 신앙공동체 만들어질 수 있다 </a:t>
            </a:r>
            <a:r>
              <a:rPr lang="en-US" altLang="ko-KR" sz="2000" dirty="0">
                <a:latin typeface="+mn-ea"/>
                <a:sym typeface="Wingdings" panose="05000000000000000000" pitchFamily="2" charset="2"/>
              </a:rPr>
              <a:t>59%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sym typeface="Wingdings" panose="05000000000000000000" pitchFamily="2" charset="2"/>
              </a:rPr>
              <a:t>6) </a:t>
            </a:r>
            <a:r>
              <a:rPr lang="ko-KR" altLang="en-US" sz="2000" dirty="0" err="1">
                <a:latin typeface="+mn-ea"/>
                <a:sym typeface="Wingdings" panose="05000000000000000000" pitchFamily="2" charset="2"/>
              </a:rPr>
              <a:t>플로팅</a:t>
            </a:r>
            <a:r>
              <a:rPr lang="ko-KR" altLang="en-US" sz="2000" dirty="0">
                <a:latin typeface="+mn-ea"/>
                <a:sym typeface="Wingdings" panose="05000000000000000000" pitchFamily="2" charset="2"/>
              </a:rPr>
              <a:t> 크리스천의 정착 </a:t>
            </a:r>
            <a:r>
              <a:rPr lang="en-US" altLang="ko-KR" sz="2000" dirty="0">
                <a:latin typeface="+mn-ea"/>
                <a:sym typeface="Wingdings" panose="05000000000000000000" pitchFamily="2" charset="2"/>
              </a:rPr>
              <a:t>: 24%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sym typeface="Wingdings" panose="05000000000000000000" pitchFamily="2" charset="2"/>
              </a:rPr>
              <a:t>7) </a:t>
            </a:r>
            <a:r>
              <a:rPr lang="ko-KR" altLang="en-US" sz="2000" dirty="0">
                <a:solidFill>
                  <a:prstClr val="black"/>
                </a:solidFill>
              </a:rPr>
              <a:t>새로운 온라인 프로그램</a:t>
            </a:r>
            <a:r>
              <a:rPr lang="en-US" altLang="ko-KR" sz="2000" dirty="0">
                <a:solidFill>
                  <a:prstClr val="black"/>
                </a:solidFill>
              </a:rPr>
              <a:t>/</a:t>
            </a:r>
            <a:r>
              <a:rPr lang="ko-KR" altLang="en-US" sz="2000" dirty="0">
                <a:solidFill>
                  <a:prstClr val="black"/>
                </a:solidFill>
              </a:rPr>
              <a:t>서비스 </a:t>
            </a:r>
            <a:r>
              <a:rPr lang="ko-KR" altLang="en-US" sz="2000" dirty="0" err="1">
                <a:solidFill>
                  <a:prstClr val="black"/>
                </a:solidFill>
              </a:rPr>
              <a:t>제공시</a:t>
            </a:r>
            <a:r>
              <a:rPr lang="ko-KR" altLang="en-US" sz="2000" dirty="0">
                <a:solidFill>
                  <a:prstClr val="black"/>
                </a:solidFill>
              </a:rPr>
              <a:t> 이용 의향 </a:t>
            </a:r>
            <a:r>
              <a:rPr lang="en-US" altLang="ko-KR" sz="2000" dirty="0">
                <a:solidFill>
                  <a:prstClr val="black"/>
                </a:solidFill>
              </a:rPr>
              <a:t>73%!  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3952B-EAE4-7884-2EFE-F44D1281455C}"/>
              </a:ext>
            </a:extLst>
          </p:cNvPr>
          <p:cNvSpPr txBox="1"/>
          <p:nvPr/>
        </p:nvSpPr>
        <p:spPr>
          <a:xfrm>
            <a:off x="965520" y="740032"/>
            <a:ext cx="878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+mn-ea"/>
              </a:rPr>
              <a:t>  4. </a:t>
            </a:r>
            <a:r>
              <a:rPr lang="ko-KR" altLang="en-US" sz="3200" b="1" dirty="0">
                <a:latin typeface="+mn-ea"/>
              </a:rPr>
              <a:t>교인들의 온라인 사용</a:t>
            </a:r>
            <a:r>
              <a:rPr lang="en-US" altLang="ko-KR" sz="3200" b="1" dirty="0">
                <a:latin typeface="+mn-ea"/>
              </a:rPr>
              <a:t>, </a:t>
            </a:r>
            <a:r>
              <a:rPr lang="ko-KR" altLang="en-US" sz="3200" b="1" dirty="0">
                <a:latin typeface="+mn-ea"/>
              </a:rPr>
              <a:t>이미 일반화</a:t>
            </a:r>
            <a:r>
              <a:rPr lang="en-US" altLang="ko-KR" sz="3200" b="1" dirty="0">
                <a:latin typeface="+mn-ea"/>
              </a:rPr>
              <a:t>!</a:t>
            </a:r>
          </a:p>
        </p:txBody>
      </p:sp>
      <p:sp>
        <p:nvSpPr>
          <p:cNvPr id="3" name="슬라이드 번호 개체 틀 7">
            <a:extLst>
              <a:ext uri="{FF2B5EF4-FFF2-40B4-BE49-F238E27FC236}">
                <a16:creationId xmlns:a16="http://schemas.microsoft.com/office/drawing/2014/main" id="{2FCD0444-AA2E-660E-2C65-8BE81E126FE2}"/>
              </a:ext>
            </a:extLst>
          </p:cNvPr>
          <p:cNvSpPr txBox="1">
            <a:spLocks/>
          </p:cNvSpPr>
          <p:nvPr/>
        </p:nvSpPr>
        <p:spPr>
          <a:xfrm>
            <a:off x="8488680" y="61560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25A02-260B-4665-8922-B147155A1493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C8CBE-5324-C5B9-7866-D7964023D7A9}"/>
              </a:ext>
            </a:extLst>
          </p:cNvPr>
          <p:cNvSpPr txBox="1"/>
          <p:nvPr/>
        </p:nvSpPr>
        <p:spPr>
          <a:xfrm>
            <a:off x="1262742" y="5077825"/>
            <a:ext cx="9109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000FF"/>
                </a:solidFill>
              </a:rPr>
              <a:t>OTT</a:t>
            </a:r>
            <a:r>
              <a:rPr lang="ko-KR" altLang="en-US" sz="2000" dirty="0">
                <a:solidFill>
                  <a:srgbClr val="0000FF"/>
                </a:solidFill>
              </a:rPr>
              <a:t>크리스천 </a:t>
            </a:r>
            <a:endParaRPr lang="en-US" altLang="ko-KR" sz="2000" dirty="0">
              <a:solidFill>
                <a:srgbClr val="0000FF"/>
              </a:solidFill>
            </a:endParaRPr>
          </a:p>
          <a:p>
            <a:r>
              <a:rPr lang="en-US" altLang="ko-KR" sz="2000" dirty="0"/>
              <a:t>- </a:t>
            </a:r>
            <a:r>
              <a:rPr lang="ko-KR" altLang="en-US" sz="2000" dirty="0"/>
              <a:t>언제 어디서나 맞춤형 신앙 콘텐츠 </a:t>
            </a:r>
            <a:r>
              <a:rPr lang="ko-KR" altLang="en-US" sz="2000" dirty="0" err="1"/>
              <a:t>큐레이션을</a:t>
            </a:r>
            <a:r>
              <a:rPr lang="ko-KR" altLang="en-US" sz="2000" dirty="0"/>
              <a:t> 통해 개성에 맞춘 신앙 성장</a:t>
            </a:r>
            <a:endParaRPr lang="en-US" altLang="ko-KR" sz="2000" dirty="0"/>
          </a:p>
          <a:p>
            <a:r>
              <a:rPr lang="en-US" altLang="ko-KR" sz="2000" dirty="0"/>
              <a:t>  </a:t>
            </a:r>
            <a:r>
              <a:rPr lang="ko-KR" altLang="en-US" sz="2000" dirty="0"/>
              <a:t>을 추구하는 이들을 지칭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070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973" y="412711"/>
            <a:ext cx="10441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맑은 고딕" panose="020B0503020000020004" pitchFamily="50" charset="-127"/>
              </a:rPr>
              <a:t>5. </a:t>
            </a:r>
            <a:r>
              <a:rPr lang="ko-KR" altLang="en-US" sz="3200" b="1" dirty="0"/>
              <a:t>헌금을 제외한 교회 내 주요사역 회복도</a:t>
            </a:r>
            <a:r>
              <a:rPr lang="en-US" altLang="ko-KR" sz="3200" b="1" dirty="0"/>
              <a:t>, </a:t>
            </a:r>
          </a:p>
          <a:p>
            <a:r>
              <a:rPr lang="en-US" altLang="ko-KR" sz="3200" b="1" dirty="0"/>
              <a:t>   </a:t>
            </a:r>
            <a:r>
              <a:rPr lang="ko-KR" altLang="en-US" sz="3200" b="1" dirty="0"/>
              <a:t>코로나 이전 대비 </a:t>
            </a:r>
            <a:r>
              <a:rPr lang="en-US" altLang="ko-KR" sz="3200" b="1" dirty="0"/>
              <a:t>70%</a:t>
            </a:r>
            <a:r>
              <a:rPr lang="ko-KR" altLang="en-US" sz="3200" b="1" dirty="0"/>
              <a:t>안팎에 그쳐</a:t>
            </a:r>
            <a:r>
              <a:rPr lang="en-US" altLang="ko-KR" sz="3200" b="1" dirty="0"/>
              <a:t>!</a:t>
            </a:r>
            <a:endParaRPr lang="ko-KR" altLang="en-US" sz="3200" b="1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맑은 고딕" panose="020B0503020000020004" pitchFamily="50" charset="-127"/>
            </a:endParaRPr>
          </a:p>
        </p:txBody>
      </p:sp>
      <p:sp>
        <p:nvSpPr>
          <p:cNvPr id="3" name="한 세대 후인 2050년, 교회 학교는 현재 대비 65% 가량 줄어들 것으로 추정됨">
            <a:extLst>
              <a:ext uri="{FF2B5EF4-FFF2-40B4-BE49-F238E27FC236}">
                <a16:creationId xmlns:a16="http://schemas.microsoft.com/office/drawing/2014/main" id="{6FA75D6C-829A-F5F6-736D-53A92518CFA7}"/>
              </a:ext>
            </a:extLst>
          </p:cNvPr>
          <p:cNvSpPr txBox="1"/>
          <p:nvPr/>
        </p:nvSpPr>
        <p:spPr>
          <a:xfrm>
            <a:off x="1455471" y="6120887"/>
            <a:ext cx="9963258" cy="548398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/>
          <a:lstStyle/>
          <a:p>
            <a:pPr fontAlgn="base" latinLnBrk="0"/>
            <a:r>
              <a:rPr lang="en-US" altLang="ko-KR" sz="1400" dirty="0"/>
              <a:t>*</a:t>
            </a:r>
            <a:r>
              <a:rPr lang="ko-KR" altLang="en-US" sz="1400" dirty="0"/>
              <a:t>출처</a:t>
            </a:r>
            <a:r>
              <a:rPr lang="en-US" altLang="ko-KR" sz="1400" dirty="0"/>
              <a:t>(2023)</a:t>
            </a:r>
            <a:r>
              <a:rPr lang="ko-KR" altLang="en-US" sz="1400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/>
              <a:t>목회데이터연구소 </a:t>
            </a:r>
            <a:r>
              <a:rPr lang="en-US" altLang="ko-KR" sz="1400" dirty="0"/>
              <a:t>(</a:t>
            </a:r>
            <a:r>
              <a:rPr lang="ko-KR" altLang="en-US" sz="1400" dirty="0"/>
              <a:t>전국 담임목사 </a:t>
            </a:r>
            <a:r>
              <a:rPr lang="en-US" altLang="ko-KR" sz="1400" dirty="0"/>
              <a:t>500</a:t>
            </a:r>
            <a:r>
              <a:rPr lang="ko-KR" altLang="en-US" sz="1400" dirty="0"/>
              <a:t>명</a:t>
            </a:r>
            <a:r>
              <a:rPr lang="en-US" altLang="ko-KR" sz="1400" dirty="0"/>
              <a:t>,</a:t>
            </a:r>
            <a:r>
              <a:rPr lang="ko-KR" altLang="en-US" sz="1400" dirty="0"/>
              <a:t> 모바일 조사</a:t>
            </a:r>
            <a:r>
              <a:rPr lang="en-US" altLang="ko-KR" sz="1400" dirty="0"/>
              <a:t>,</a:t>
            </a:r>
            <a:r>
              <a:rPr lang="ko-KR" altLang="en-US" sz="1400" dirty="0"/>
              <a:t> </a:t>
            </a:r>
            <a:r>
              <a:rPr lang="en-US" altLang="ko-KR" sz="1400" dirty="0"/>
              <a:t>2023.05.12~31)</a:t>
            </a:r>
            <a:endParaRPr kumimoji="0" lang="en-US" altLang="ko-KR" sz="1400" u="none" strike="noStrike" kern="0" cap="none" spc="-150" normalizeH="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sym typeface="Noto Sans CJK KR Regular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D9AEE82-3C84-2E87-3086-E39B3E38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36" y="2102538"/>
            <a:ext cx="9124608" cy="40824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1926CB-B7FA-63C6-5999-8F2300629935}"/>
              </a:ext>
            </a:extLst>
          </p:cNvPr>
          <p:cNvSpPr txBox="1"/>
          <p:nvPr/>
        </p:nvSpPr>
        <p:spPr>
          <a:xfrm>
            <a:off x="1024420" y="1706152"/>
            <a:ext cx="81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[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그림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]</a:t>
            </a:r>
            <a:r>
              <a:rPr lang="ko-KR" altLang="en-US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 코로나 이전 대비 사역 정도 </a:t>
            </a:r>
            <a:r>
              <a:rPr lang="en-US" altLang="ko-KR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latin typeface="+mj-ea"/>
                <a:ea typeface="+mj-ea"/>
                <a:cs typeface="KoPubWorldDotum_Pro Light" pitchFamily="2" charset="-127"/>
              </a:rPr>
              <a:t>(%)</a:t>
            </a:r>
            <a:endParaRPr lang="ko-KR" altLang="en-US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latin typeface="+mj-ea"/>
              <a:ea typeface="+mj-ea"/>
              <a:cs typeface="KoPubWorldDotum_Pro Light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962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9909</TotalTime>
  <Words>2954</Words>
  <Application>Microsoft Office PowerPoint</Application>
  <PresentationFormat>와이드스크린</PresentationFormat>
  <Paragraphs>628</Paragraphs>
  <Slides>51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61" baseType="lpstr">
      <vt:lpstr>G마켓 산스 TTF Bold</vt:lpstr>
      <vt:lpstr>G마켓 산스 TTF Medium</vt:lpstr>
      <vt:lpstr>Helvetica Neue Thin</vt:lpstr>
      <vt:lpstr>NanumBarunGothic</vt:lpstr>
      <vt:lpstr>NanumGothic</vt:lpstr>
      <vt:lpstr>맑은 고딕</vt:lpstr>
      <vt:lpstr>함초롬바탕</vt:lpstr>
      <vt:lpstr>Arial</vt:lpstr>
      <vt:lpstr>Symbol</vt:lpstr>
      <vt:lpstr>Office 테마</vt:lpstr>
      <vt:lpstr>PowerPoint 프레젠테이션</vt:lpstr>
      <vt:lpstr>PowerPoint 프레젠테이션</vt:lpstr>
      <vt:lpstr>PowerPoint 프레젠테이션</vt:lpstr>
      <vt:lpstr>코로나19 이후  한국교회 변화</vt:lpstr>
      <vt:lpstr>1. 한국사회 탈종교화 가파른 속도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교회의 약한 고리  3040세대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교회내 전도자  소그룹 활동자</vt:lpstr>
      <vt:lpstr>소그룹 메트릭스</vt:lpstr>
      <vt:lpstr>소그룹 발전 방향</vt:lpstr>
      <vt:lpstr>PowerPoint 프레젠테이션</vt:lpstr>
      <vt:lpstr>PowerPoint 프레젠테이션</vt:lpstr>
      <vt:lpstr>PowerPoint 프레젠테이션</vt:lpstr>
      <vt:lpstr>PowerPoint 프레젠테이션</vt:lpstr>
      <vt:lpstr>고령 교인 신앙 특징 – 2) 목회자 영향력 큼!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선택과 집중</vt:lpstr>
      <vt:lpstr>PowerPoint 프레젠테이션</vt:lpstr>
      <vt:lpstr>감사합니다!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 chae eun</dc:creator>
  <cp:lastModifiedBy>Sunghan Ji</cp:lastModifiedBy>
  <cp:revision>722</cp:revision>
  <cp:lastPrinted>2023-12-05T07:18:40Z</cp:lastPrinted>
  <dcterms:created xsi:type="dcterms:W3CDTF">2020-09-23T15:50:44Z</dcterms:created>
  <dcterms:modified xsi:type="dcterms:W3CDTF">2023-12-14T15:55:58Z</dcterms:modified>
</cp:coreProperties>
</file>